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4" r:id="rId1"/>
  </p:sldMasterIdLst>
  <p:sldIdLst>
    <p:sldId id="262" r:id="rId2"/>
    <p:sldId id="258" r:id="rId3"/>
    <p:sldId id="306" r:id="rId4"/>
    <p:sldId id="317" r:id="rId5"/>
    <p:sldId id="314" r:id="rId6"/>
    <p:sldId id="310" r:id="rId7"/>
    <p:sldId id="311" r:id="rId8"/>
    <p:sldId id="312" r:id="rId9"/>
    <p:sldId id="313" r:id="rId10"/>
    <p:sldId id="315" r:id="rId11"/>
    <p:sldId id="316" r:id="rId12"/>
    <p:sldId id="303" r:id="rId13"/>
    <p:sldId id="304" r:id="rId14"/>
    <p:sldId id="318" r:id="rId15"/>
    <p:sldId id="320" r:id="rId16"/>
    <p:sldId id="321" r:id="rId17"/>
    <p:sldId id="293" r:id="rId18"/>
    <p:sldId id="319" r:id="rId19"/>
    <p:sldId id="294" r:id="rId20"/>
    <p:sldId id="295" r:id="rId21"/>
    <p:sldId id="305" r:id="rId22"/>
    <p:sldId id="297" r:id="rId23"/>
    <p:sldId id="307" r:id="rId24"/>
    <p:sldId id="302" r:id="rId25"/>
    <p:sldId id="308" r:id="rId26"/>
    <p:sldId id="309" r:id="rId27"/>
    <p:sldId id="298" r:id="rId28"/>
    <p:sldId id="299" r:id="rId29"/>
    <p:sldId id="292" r:id="rId30"/>
    <p:sldId id="296" r:id="rId31"/>
    <p:sldId id="300" r:id="rId32"/>
    <p:sldId id="301"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067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058452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2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0239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403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626778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3503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62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6934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898491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36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61BEF0D-F0BB-DE4B-95CE-6DB70DBA9567}" type="datetimeFigureOut">
              <a:rPr lang="en-US" smtClean="0"/>
              <a:pPr/>
              <a:t>6/6/2018</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72670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linkedin.com/in/tunde-csapo-301a4a90/" TargetMode="External"/><Relationship Id="rId7" Type="http://schemas.openxmlformats.org/officeDocument/2006/relationships/image" Target="../media/image6.png"/><Relationship Id="rId2" Type="http://schemas.openxmlformats.org/officeDocument/2006/relationships/hyperlink" Target="https://github.com/tundecsapo"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sdxcentral.com/term/network/" TargetMode="External"/><Relationship Id="rId2" Type="http://schemas.openxmlformats.org/officeDocument/2006/relationships/hyperlink" Target="https://searchservervirtualization.techtarget.com/definition/virtual-machine" TargetMode="Externa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https://www.sdxcentral.com/term/internet/" TargetMode="External"/><Relationship Id="rId4" Type="http://schemas.openxmlformats.org/officeDocument/2006/relationships/hyperlink" Target="https://www.sdxcentral.com/term/wide-area-network-wa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information-age.com/top-10-benefits-cloud-computing-123467995/" TargetMode="External"/><Relationship Id="rId2" Type="http://schemas.openxmlformats.org/officeDocument/2006/relationships/hyperlink" Target="https://www.salesforce.com/hub/technology/benefits-of-cloud/" TargetMode="External"/><Relationship Id="rId1" Type="http://schemas.openxmlformats.org/officeDocument/2006/relationships/slideLayout" Target="../slideLayouts/slideLayout2.xml"/><Relationship Id="rId4" Type="http://schemas.openxmlformats.org/officeDocument/2006/relationships/hyperlink" Target="https://www.levelcloud.net/why-levelcloud/cloud-education-center/advantages-and-disadvantages-of-cloud-comput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enterprise-ireland.com/" TargetMode="External"/><Relationship Id="rId2" Type="http://schemas.openxmlformats.org/officeDocument/2006/relationships/hyperlink" Target="https://www.enterprise-ireland.com/en/Researchers/Spin-Outs/Incubation-Centers-Maps-and-Contacts.html" TargetMode="External"/><Relationship Id="rId1" Type="http://schemas.openxmlformats.org/officeDocument/2006/relationships/slideLayout" Target="../slideLayouts/slideLayout2.xml"/><Relationship Id="rId4" Type="http://schemas.openxmlformats.org/officeDocument/2006/relationships/hyperlink" Target="https://www.idaireland.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thejournal.ie/ireland-data-centres-3656728-Oct2017/" TargetMode="External"/><Relationship Id="rId2" Type="http://schemas.openxmlformats.org/officeDocument/2006/relationships/hyperlink" Target="http://www.datacenterknowledge.com/europe/it-s-cool-it-s-well-wired-and-it-s-staying-eu"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gedeth.com/blog/2017/12/20/irish-tech-hub/" TargetMode="External"/><Relationship Id="rId2" Type="http://schemas.openxmlformats.org/officeDocument/2006/relationships/hyperlink" Target="http://cloudnine.ie/dublin-as-an-emerging-tech-hub-really/" TargetMode="External"/><Relationship Id="rId1" Type="http://schemas.openxmlformats.org/officeDocument/2006/relationships/slideLayout" Target="../slideLayouts/slideLayout2.xml"/><Relationship Id="rId5" Type="http://schemas.openxmlformats.org/officeDocument/2006/relationships/hyperlink" Target="https://blog.newrelic.com/2017/03/17/dublin-ireland-european-technology-leader/" TargetMode="External"/><Relationship Id="rId4" Type="http://schemas.openxmlformats.org/officeDocument/2006/relationships/hyperlink" Target="https://www.siliconrepublic.com/careers/global-tech-hub-ireland"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linkedin.com/in/tunde-csapo-301a4a90/" TargetMode="External"/><Relationship Id="rId7" Type="http://schemas.openxmlformats.org/officeDocument/2006/relationships/image" Target="../media/image6.png"/><Relationship Id="rId2" Type="http://schemas.openxmlformats.org/officeDocument/2006/relationships/hyperlink" Target="https://github.com/tundecsapo"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23.jp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hightech.lbl.gov/dctraining/strategies/mam.html" TargetMode="External"/><Relationship Id="rId2" Type="http://schemas.openxmlformats.org/officeDocument/2006/relationships/hyperlink" Target="https://www.techrepublic.com/blog/it-security/the-mystical-world-of-data-center-fire-suppression/" TargetMode="Externa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hyperlink" Target="http://www.datacenterknowledge.com/archives/2013/05/15/gaining-more-efficiency-from-power-distribution-within-data-center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DCFF-9320-4884-A9C9-ABBAE4729D97}"/>
              </a:ext>
            </a:extLst>
          </p:cNvPr>
          <p:cNvSpPr>
            <a:spLocks noGrp="1"/>
          </p:cNvSpPr>
          <p:nvPr>
            <p:ph type="ctrTitle"/>
          </p:nvPr>
        </p:nvSpPr>
        <p:spPr>
          <a:xfrm>
            <a:off x="0" y="3186374"/>
            <a:ext cx="12191999" cy="922117"/>
          </a:xfrm>
        </p:spPr>
        <p:txBody>
          <a:bodyPr>
            <a:normAutofit fontScale="90000"/>
          </a:bodyPr>
          <a:lstStyle/>
          <a:p>
            <a:pPr algn="ctr"/>
            <a:r>
              <a:rPr lang="en-IE" sz="3100" dirty="0"/>
              <a:t>Lightning Talk</a:t>
            </a:r>
            <a:br>
              <a:rPr lang="en-IE" sz="4800" dirty="0"/>
            </a:br>
            <a:r>
              <a:rPr lang="en-IE" sz="4800" dirty="0"/>
              <a:t>Cloud </a:t>
            </a:r>
            <a:r>
              <a:rPr lang="en-IE" sz="4800" dirty="0">
                <a:solidFill>
                  <a:schemeClr val="accent1">
                    <a:lumMod val="75000"/>
                  </a:schemeClr>
                </a:solidFill>
              </a:rPr>
              <a:t>&amp;&amp;</a:t>
            </a:r>
            <a:r>
              <a:rPr lang="en-IE" sz="4800" dirty="0"/>
              <a:t> Data </a:t>
            </a:r>
            <a:r>
              <a:rPr lang="en-IE" sz="4800" dirty="0" err="1"/>
              <a:t>centers</a:t>
            </a:r>
            <a:r>
              <a:rPr lang="en-IE" sz="4800" dirty="0"/>
              <a:t> </a:t>
            </a:r>
            <a:r>
              <a:rPr lang="en-IE" sz="4800" dirty="0">
                <a:solidFill>
                  <a:schemeClr val="accent1">
                    <a:lumMod val="75000"/>
                  </a:schemeClr>
                </a:solidFill>
              </a:rPr>
              <a:t>&amp;&amp;</a:t>
            </a:r>
            <a:r>
              <a:rPr lang="en-IE" sz="4800" dirty="0"/>
              <a:t> Irish Tech HUB</a:t>
            </a:r>
          </a:p>
        </p:txBody>
      </p:sp>
      <p:sp>
        <p:nvSpPr>
          <p:cNvPr id="3" name="Subtitle 2">
            <a:extLst>
              <a:ext uri="{FF2B5EF4-FFF2-40B4-BE49-F238E27FC236}">
                <a16:creationId xmlns:a16="http://schemas.microsoft.com/office/drawing/2014/main" id="{E3BBACD0-574D-4F2F-9237-19ECF528E2FE}"/>
              </a:ext>
            </a:extLst>
          </p:cNvPr>
          <p:cNvSpPr>
            <a:spLocks noGrp="1"/>
          </p:cNvSpPr>
          <p:nvPr>
            <p:ph type="subTitle" idx="1"/>
          </p:nvPr>
        </p:nvSpPr>
        <p:spPr>
          <a:xfrm>
            <a:off x="0" y="4748647"/>
            <a:ext cx="12191999" cy="844540"/>
          </a:xfrm>
        </p:spPr>
        <p:txBody>
          <a:bodyPr/>
          <a:lstStyle/>
          <a:p>
            <a:pPr algn="ctr">
              <a:spcBef>
                <a:spcPts val="0"/>
              </a:spcBef>
            </a:pPr>
            <a:r>
              <a:rPr lang="en-IE" sz="2800" dirty="0"/>
              <a:t>T</a:t>
            </a:r>
            <a:r>
              <a:rPr lang="hu-HU" sz="2800" dirty="0"/>
              <a:t>ü</a:t>
            </a:r>
            <a:r>
              <a:rPr lang="en-IE" sz="2800" dirty="0" err="1"/>
              <a:t>nde</a:t>
            </a:r>
            <a:r>
              <a:rPr lang="en-IE" sz="2800" dirty="0"/>
              <a:t> </a:t>
            </a:r>
            <a:r>
              <a:rPr lang="en-IE" sz="2800" dirty="0" err="1"/>
              <a:t>Csap</a:t>
            </a:r>
            <a:r>
              <a:rPr lang="hu-HU" sz="2800" dirty="0"/>
              <a:t>ó</a:t>
            </a:r>
            <a:endParaRPr lang="en-IE" sz="2800" dirty="0"/>
          </a:p>
          <a:p>
            <a:pPr algn="ctr">
              <a:spcBef>
                <a:spcPts val="0"/>
              </a:spcBef>
            </a:pPr>
            <a:r>
              <a:rPr lang="en-IE" sz="1600" dirty="0"/>
              <a:t>Green Fox Academy / </a:t>
            </a:r>
            <a:r>
              <a:rPr lang="en-IE" sz="1600" dirty="0" err="1"/>
              <a:t>Fulvipes</a:t>
            </a:r>
            <a:r>
              <a:rPr lang="en-IE" sz="1600" dirty="0"/>
              <a:t> / Secret</a:t>
            </a:r>
          </a:p>
          <a:p>
            <a:endParaRPr lang="en-IE" dirty="0"/>
          </a:p>
        </p:txBody>
      </p:sp>
      <p:sp>
        <p:nvSpPr>
          <p:cNvPr id="4" name="Subtitle 2">
            <a:extLst>
              <a:ext uri="{FF2B5EF4-FFF2-40B4-BE49-F238E27FC236}">
                <a16:creationId xmlns:a16="http://schemas.microsoft.com/office/drawing/2014/main" id="{75D72439-6AA3-485E-AA74-5410D4FA3A40}"/>
              </a:ext>
            </a:extLst>
          </p:cNvPr>
          <p:cNvSpPr txBox="1">
            <a:spLocks/>
          </p:cNvSpPr>
          <p:nvPr/>
        </p:nvSpPr>
        <p:spPr>
          <a:xfrm>
            <a:off x="4230806" y="6152175"/>
            <a:ext cx="1737817" cy="766740"/>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spcBef>
                <a:spcPts val="0"/>
              </a:spcBef>
            </a:pPr>
            <a:r>
              <a:rPr lang="en-IE" dirty="0" err="1">
                <a:hlinkClick r:id="rId2"/>
              </a:rPr>
              <a:t>tundecsapo</a:t>
            </a:r>
            <a:endParaRPr lang="en-IE" dirty="0"/>
          </a:p>
        </p:txBody>
      </p:sp>
      <p:sp>
        <p:nvSpPr>
          <p:cNvPr id="5" name="Subtitle 2">
            <a:extLst>
              <a:ext uri="{FF2B5EF4-FFF2-40B4-BE49-F238E27FC236}">
                <a16:creationId xmlns:a16="http://schemas.microsoft.com/office/drawing/2014/main" id="{8C0F61A6-4227-4870-AE7A-47AFEC542847}"/>
              </a:ext>
            </a:extLst>
          </p:cNvPr>
          <p:cNvSpPr txBox="1">
            <a:spLocks/>
          </p:cNvSpPr>
          <p:nvPr/>
        </p:nvSpPr>
        <p:spPr>
          <a:xfrm>
            <a:off x="6223378" y="6165823"/>
            <a:ext cx="2108579" cy="817497"/>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spcBef>
                <a:spcPts val="0"/>
              </a:spcBef>
            </a:pPr>
            <a:r>
              <a:rPr lang="en-IE" dirty="0">
                <a:hlinkClick r:id="rId3"/>
              </a:rPr>
              <a:t>Tunde </a:t>
            </a:r>
            <a:r>
              <a:rPr lang="en-IE" dirty="0" err="1">
                <a:hlinkClick r:id="rId3"/>
              </a:rPr>
              <a:t>Csapo</a:t>
            </a:r>
            <a:endParaRPr lang="en-IE" dirty="0"/>
          </a:p>
        </p:txBody>
      </p:sp>
      <p:pic>
        <p:nvPicPr>
          <p:cNvPr id="1026" name="Picture 2" descr="Image result for github logo">
            <a:hlinkClick r:id="rId2"/>
            <a:extLst>
              <a:ext uri="{FF2B5EF4-FFF2-40B4-BE49-F238E27FC236}">
                <a16:creationId xmlns:a16="http://schemas.microsoft.com/office/drawing/2014/main" id="{057A1C96-A7B7-49F7-943D-A4585993E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080" y="5899347"/>
            <a:ext cx="798359" cy="7983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inkedin logo">
            <a:hlinkClick r:id="rId3"/>
            <a:extLst>
              <a:ext uri="{FF2B5EF4-FFF2-40B4-BE49-F238E27FC236}">
                <a16:creationId xmlns:a16="http://schemas.microsoft.com/office/drawing/2014/main" id="{989828AD-84E0-4096-AEA2-C860FC65F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978" y="5950267"/>
            <a:ext cx="802031" cy="80203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14A8C7F-8A74-49FB-A77A-7B5CDDD8AA46}"/>
              </a:ext>
            </a:extLst>
          </p:cNvPr>
          <p:cNvGrpSpPr/>
          <p:nvPr/>
        </p:nvGrpSpPr>
        <p:grpSpPr>
          <a:xfrm>
            <a:off x="5273950" y="958642"/>
            <a:ext cx="1884056" cy="1587576"/>
            <a:chOff x="239434" y="2518807"/>
            <a:chExt cx="3547909" cy="2989600"/>
          </a:xfrm>
        </p:grpSpPr>
        <p:pic>
          <p:nvPicPr>
            <p:cNvPr id="10" name="Picture 2" descr="Related image">
              <a:extLst>
                <a:ext uri="{FF2B5EF4-FFF2-40B4-BE49-F238E27FC236}">
                  <a16:creationId xmlns:a16="http://schemas.microsoft.com/office/drawing/2014/main" id="{F91F52AE-E9C7-4F61-9E85-E521D0C58FD1}"/>
                </a:ext>
              </a:extLst>
            </p:cNvPr>
            <p:cNvPicPr>
              <a:picLocks noChangeAspect="1" noChangeArrowheads="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39434" y="2675355"/>
              <a:ext cx="3547909" cy="278423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A68F70A-6BA9-45F2-B28D-F4B0779EECE7}"/>
                </a:ext>
              </a:extLst>
            </p:cNvPr>
            <p:cNvGrpSpPr/>
            <p:nvPr/>
          </p:nvGrpSpPr>
          <p:grpSpPr>
            <a:xfrm>
              <a:off x="913014" y="2987300"/>
              <a:ext cx="2221204" cy="2221204"/>
              <a:chOff x="364637" y="2999469"/>
              <a:chExt cx="3557937" cy="3557937"/>
            </a:xfrm>
            <a:effectLst>
              <a:outerShdw blurRad="381000" dist="63500" dir="5040000" sx="102000" sy="102000" algn="t" rotWithShape="0">
                <a:schemeClr val="bg1">
                  <a:alpha val="68000"/>
                </a:schemeClr>
              </a:outerShdw>
            </a:effectLst>
          </p:grpSpPr>
          <p:sp>
            <p:nvSpPr>
              <p:cNvPr id="14" name="Isosceles Triangle 13">
                <a:extLst>
                  <a:ext uri="{FF2B5EF4-FFF2-40B4-BE49-F238E27FC236}">
                    <a16:creationId xmlns:a16="http://schemas.microsoft.com/office/drawing/2014/main" id="{A77410C7-AABD-4907-A896-45E517C5D096}"/>
                  </a:ext>
                </a:extLst>
              </p:cNvPr>
              <p:cNvSpPr/>
              <p:nvPr/>
            </p:nvSpPr>
            <p:spPr>
              <a:xfrm flipV="1">
                <a:off x="580943" y="4918757"/>
                <a:ext cx="3125323" cy="125174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5" name="Picture 4" descr="Image result for fox icon">
                <a:extLst>
                  <a:ext uri="{FF2B5EF4-FFF2-40B4-BE49-F238E27FC236}">
                    <a16:creationId xmlns:a16="http://schemas.microsoft.com/office/drawing/2014/main" id="{26317CD1-D23C-40B3-8E19-81A089A1BC42}"/>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4637" y="2999469"/>
                <a:ext cx="3557937" cy="355793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Image result for magic wand icon">
              <a:extLst>
                <a:ext uri="{FF2B5EF4-FFF2-40B4-BE49-F238E27FC236}">
                  <a16:creationId xmlns:a16="http://schemas.microsoft.com/office/drawing/2014/main" id="{A914BC54-4126-4083-B893-D86996B2E716}"/>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1121684">
              <a:off x="2262631" y="4319124"/>
              <a:ext cx="1189283" cy="11892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tiara icon">
              <a:extLst>
                <a:ext uri="{FF2B5EF4-FFF2-40B4-BE49-F238E27FC236}">
                  <a16:creationId xmlns:a16="http://schemas.microsoft.com/office/drawing/2014/main" id="{E8B8ED25-CC6D-4BFD-BBF6-668B35080877}"/>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8973" y="2518807"/>
              <a:ext cx="1189283" cy="11892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9311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E06E-8668-45A3-B210-44DBA880784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50A42A5C-142C-4145-98FE-32D2F0D12F75}"/>
              </a:ext>
            </a:extLst>
          </p:cNvPr>
          <p:cNvSpPr>
            <a:spLocks noGrp="1"/>
          </p:cNvSpPr>
          <p:nvPr>
            <p:ph idx="1"/>
          </p:nvPr>
        </p:nvSpPr>
        <p:spPr/>
        <p:txBody>
          <a:bodyPr>
            <a:normAutofit/>
          </a:bodyPr>
          <a:lstStyle/>
          <a:p>
            <a:r>
              <a:rPr lang="en-IE" dirty="0"/>
              <a:t>internet-facing or enterprise (or “internal”) data </a:t>
            </a:r>
            <a:r>
              <a:rPr lang="en-IE" dirty="0" err="1"/>
              <a:t>centers</a:t>
            </a:r>
            <a:r>
              <a:rPr lang="en-IE" dirty="0"/>
              <a:t>.</a:t>
            </a:r>
            <a:br>
              <a:rPr lang="en-IE" dirty="0"/>
            </a:br>
            <a:endParaRPr lang="en-IE" dirty="0"/>
          </a:p>
        </p:txBody>
      </p:sp>
    </p:spTree>
    <p:extLst>
      <p:ext uri="{BB962C8B-B14F-4D97-AF65-F5344CB8AC3E}">
        <p14:creationId xmlns:p14="http://schemas.microsoft.com/office/powerpoint/2010/main" val="414555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E06E-8668-45A3-B210-44DBA880784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50A42A5C-142C-4145-98FE-32D2F0D12F75}"/>
              </a:ext>
            </a:extLst>
          </p:cNvPr>
          <p:cNvSpPr>
            <a:spLocks noGrp="1"/>
          </p:cNvSpPr>
          <p:nvPr>
            <p:ph idx="1"/>
          </p:nvPr>
        </p:nvSpPr>
        <p:spPr/>
        <p:txBody>
          <a:bodyPr>
            <a:normAutofit fontScale="77500" lnSpcReduction="20000"/>
          </a:bodyPr>
          <a:lstStyle/>
          <a:p>
            <a:r>
              <a:rPr lang="en-IE" dirty="0"/>
              <a:t>internet-facing or enterprise (or “internal”) data </a:t>
            </a:r>
            <a:r>
              <a:rPr lang="en-IE" dirty="0" err="1"/>
              <a:t>centers</a:t>
            </a:r>
            <a:r>
              <a:rPr lang="en-IE" dirty="0"/>
              <a:t>.</a:t>
            </a:r>
          </a:p>
          <a:p>
            <a:r>
              <a:rPr lang="en-IE" b="1" i="1" dirty="0"/>
              <a:t>HYBRID CLOUD APPROACH</a:t>
            </a:r>
          </a:p>
          <a:p>
            <a:endParaRPr lang="en-IE" b="1" i="1" dirty="0"/>
          </a:p>
          <a:p>
            <a:r>
              <a:rPr lang="en-IE" b="1" i="1" dirty="0"/>
              <a:t>Benefits</a:t>
            </a:r>
          </a:p>
          <a:p>
            <a:r>
              <a:rPr lang="en-IE" b="1" dirty="0"/>
              <a:t>Start Small and Expand as Needed</a:t>
            </a:r>
            <a:endParaRPr lang="en-IE" dirty="0"/>
          </a:p>
          <a:p>
            <a:r>
              <a:rPr lang="en-IE" b="1" dirty="0"/>
              <a:t>Expand Your Data </a:t>
            </a:r>
            <a:r>
              <a:rPr lang="en-IE" b="1" dirty="0" err="1"/>
              <a:t>Center</a:t>
            </a:r>
            <a:r>
              <a:rPr lang="en-IE" b="1" dirty="0"/>
              <a:t> Seamlessly and Transparently</a:t>
            </a:r>
          </a:p>
          <a:p>
            <a:endParaRPr lang="en-IE" dirty="0"/>
          </a:p>
          <a:p>
            <a:r>
              <a:rPr lang="en-IE" dirty="0"/>
              <a:t> creation of a dynamic environment that allows organizations to run workloads locally or in the cloud</a:t>
            </a:r>
          </a:p>
          <a:p>
            <a:endParaRPr lang="en-IE" b="1" i="1" dirty="0"/>
          </a:p>
          <a:p>
            <a:br>
              <a:rPr lang="en-IE" dirty="0"/>
            </a:br>
            <a:endParaRPr lang="en-IE" dirty="0"/>
          </a:p>
        </p:txBody>
      </p:sp>
    </p:spTree>
    <p:extLst>
      <p:ext uri="{BB962C8B-B14F-4D97-AF65-F5344CB8AC3E}">
        <p14:creationId xmlns:p14="http://schemas.microsoft.com/office/powerpoint/2010/main" val="329538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DATA CENTERS &gt;</a:t>
            </a:r>
          </a:p>
        </p:txBody>
      </p:sp>
      <p:pic>
        <p:nvPicPr>
          <p:cNvPr id="6" name="What is a Data Center_ (youtubemp4.to)">
            <a:hlinkClick r:id="" action="ppaction://media"/>
            <a:extLst>
              <a:ext uri="{FF2B5EF4-FFF2-40B4-BE49-F238E27FC236}">
                <a16:creationId xmlns:a16="http://schemas.microsoft.com/office/drawing/2014/main" id="{F7C73800-D5C8-4A04-B39D-F9EE32178D0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1"/>
            <a:ext cx="12188016" cy="6855590"/>
          </a:xfrm>
        </p:spPr>
      </p:pic>
    </p:spTree>
    <p:extLst>
      <p:ext uri="{BB962C8B-B14F-4D97-AF65-F5344CB8AC3E}">
        <p14:creationId xmlns:p14="http://schemas.microsoft.com/office/powerpoint/2010/main" val="168223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7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DATA CENTERS &gt;</a:t>
            </a:r>
          </a:p>
        </p:txBody>
      </p:sp>
      <p:pic>
        <p:nvPicPr>
          <p:cNvPr id="6" name="Inside a Google data center (youtubemp4.to)">
            <a:hlinkClick r:id="" action="ppaction://media"/>
            <a:extLst>
              <a:ext uri="{FF2B5EF4-FFF2-40B4-BE49-F238E27FC236}">
                <a16:creationId xmlns:a16="http://schemas.microsoft.com/office/drawing/2014/main" id="{A30A82FE-B399-496E-8315-5615BB5750D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830"/>
          </a:xfrm>
        </p:spPr>
      </p:pic>
    </p:spTree>
    <p:extLst>
      <p:ext uri="{BB962C8B-B14F-4D97-AF65-F5344CB8AC3E}">
        <p14:creationId xmlns:p14="http://schemas.microsoft.com/office/powerpoint/2010/main" val="250869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6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8883-7B94-4BCD-B7D8-574552F43BF0}"/>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F32BA420-ACFA-462F-8C12-9772887C2CA4}"/>
              </a:ext>
            </a:extLst>
          </p:cNvPr>
          <p:cNvSpPr>
            <a:spLocks noGrp="1"/>
          </p:cNvSpPr>
          <p:nvPr>
            <p:ph idx="1"/>
          </p:nvPr>
        </p:nvSpPr>
        <p:spPr/>
        <p:txBody>
          <a:bodyPr/>
          <a:lstStyle/>
          <a:p>
            <a:r>
              <a:rPr lang="en-IE" dirty="0"/>
              <a:t>virtualization to add a level of automation, user self-service and billing/chargeback to data </a:t>
            </a:r>
            <a:r>
              <a:rPr lang="en-IE" dirty="0" err="1"/>
              <a:t>center</a:t>
            </a:r>
            <a:r>
              <a:rPr lang="en-IE" dirty="0"/>
              <a:t> administration. The goal is to allow individual users to provision workloads and other computing resources on-demand, without IT administrative intervention.</a:t>
            </a:r>
          </a:p>
        </p:txBody>
      </p:sp>
    </p:spTree>
    <p:extLst>
      <p:ext uri="{BB962C8B-B14F-4D97-AF65-F5344CB8AC3E}">
        <p14:creationId xmlns:p14="http://schemas.microsoft.com/office/powerpoint/2010/main" val="228751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8883-7B94-4BCD-B7D8-574552F43BF0}"/>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F32BA420-ACFA-462F-8C12-9772887C2CA4}"/>
              </a:ext>
            </a:extLst>
          </p:cNvPr>
          <p:cNvSpPr>
            <a:spLocks noGrp="1"/>
          </p:cNvSpPr>
          <p:nvPr>
            <p:ph idx="1"/>
          </p:nvPr>
        </p:nvSpPr>
        <p:spPr/>
        <p:txBody>
          <a:bodyPr>
            <a:normAutofit/>
          </a:bodyPr>
          <a:lstStyle/>
          <a:p>
            <a:r>
              <a:rPr lang="en-IE" dirty="0"/>
              <a:t>Cloud computing is a general term for the delivery of hosted services over the internet.</a:t>
            </a:r>
          </a:p>
          <a:p>
            <a:r>
              <a:rPr lang="en-IE" dirty="0"/>
              <a:t>Cloud computing enables companies to consume a compute resource, such as a virtual machine (</a:t>
            </a:r>
            <a:r>
              <a:rPr lang="en-IE" u="sng" dirty="0">
                <a:hlinkClick r:id="rId2"/>
              </a:rPr>
              <a:t>VM</a:t>
            </a:r>
            <a:r>
              <a:rPr lang="en-IE" dirty="0"/>
              <a:t>), storage or an application, as a utility -- just like electricity -- rather than having to build and maintain computing infrastructures in house</a:t>
            </a:r>
          </a:p>
          <a:p>
            <a:endParaRPr lang="en-IE" dirty="0"/>
          </a:p>
          <a:p>
            <a:r>
              <a:rPr lang="en-IE" dirty="0"/>
              <a:t>accessing computer, information technology (IT), and software applications through a </a:t>
            </a:r>
            <a:r>
              <a:rPr lang="en-IE" dirty="0">
                <a:hlinkClick r:id="rId3"/>
              </a:rPr>
              <a:t>network</a:t>
            </a:r>
            <a:r>
              <a:rPr lang="en-IE" dirty="0"/>
              <a:t> connection, often by accessing data </a:t>
            </a:r>
            <a:r>
              <a:rPr lang="en-IE" dirty="0" err="1"/>
              <a:t>centers</a:t>
            </a:r>
            <a:r>
              <a:rPr lang="en-IE" dirty="0"/>
              <a:t> using </a:t>
            </a:r>
            <a:r>
              <a:rPr lang="en-IE" dirty="0">
                <a:hlinkClick r:id="rId4"/>
              </a:rPr>
              <a:t>wide area networking (WAN)</a:t>
            </a:r>
            <a:r>
              <a:rPr lang="en-IE" dirty="0"/>
              <a:t> or </a:t>
            </a:r>
            <a:r>
              <a:rPr lang="en-IE" dirty="0">
                <a:hlinkClick r:id="rId5"/>
              </a:rPr>
              <a:t>Internet</a:t>
            </a:r>
            <a:r>
              <a:rPr lang="en-IE" dirty="0"/>
              <a:t> connectivity.</a:t>
            </a:r>
          </a:p>
        </p:txBody>
      </p:sp>
      <p:pic>
        <p:nvPicPr>
          <p:cNvPr id="1026" name="Picture 2" descr="Related image">
            <a:extLst>
              <a:ext uri="{FF2B5EF4-FFF2-40B4-BE49-F238E27FC236}">
                <a16:creationId xmlns:a16="http://schemas.microsoft.com/office/drawing/2014/main" id="{0907FEFA-9D2B-447D-95F7-501239AD5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875" y="985838"/>
            <a:ext cx="7334250"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26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8883-7B94-4BCD-B7D8-574552F43BF0}"/>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F32BA420-ACFA-462F-8C12-9772887C2CA4}"/>
              </a:ext>
            </a:extLst>
          </p:cNvPr>
          <p:cNvSpPr>
            <a:spLocks noGrp="1"/>
          </p:cNvSpPr>
          <p:nvPr>
            <p:ph idx="1"/>
          </p:nvPr>
        </p:nvSpPr>
        <p:spPr/>
        <p:txBody>
          <a:bodyPr>
            <a:normAutofit lnSpcReduction="10000"/>
          </a:bodyPr>
          <a:lstStyle/>
          <a:p>
            <a:r>
              <a:rPr lang="en-IE" dirty="0"/>
              <a:t>Cloud computing traces its origins back to the 1960s, when the computer industry recognized the potential benefits of delivering computing as a service or a utility. However, early computing lacked the connectivity and bandwidth needed to implement computing as a utility. It wasn't until the broad availability of internet bandwidth in the late 1990s that computing as a service became practical.</a:t>
            </a:r>
          </a:p>
          <a:p>
            <a:endParaRPr lang="en-IE" dirty="0"/>
          </a:p>
          <a:p>
            <a:r>
              <a:rPr lang="en-IE" dirty="0"/>
              <a:t>In the late 1990s, Salesforce offered one of the first commercially successful implementations of enterprise SaaS. This was followed closely by the arrival of AWS in 2002, offering a range of services, including storage and computation -- and now embracing databases, machine learning and other services. Today, Microsoft Azure, Google Cloud Platform and other providers have joined AWS in providing cloud-based services to individuals, small businesses and global enterprises.</a:t>
            </a:r>
          </a:p>
        </p:txBody>
      </p:sp>
    </p:spTree>
    <p:extLst>
      <p:ext uri="{BB962C8B-B14F-4D97-AF65-F5344CB8AC3E}">
        <p14:creationId xmlns:p14="http://schemas.microsoft.com/office/powerpoint/2010/main" val="3767256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Advantages of Cloud Computing&gt;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fontScale="92500" lnSpcReduction="10000"/>
          </a:bodyPr>
          <a:lstStyle/>
          <a:p>
            <a:r>
              <a:rPr lang="en-IE" sz="2800" dirty="0"/>
              <a:t>The three cloud implementation models are:</a:t>
            </a:r>
          </a:p>
          <a:p>
            <a:endParaRPr lang="en-IE" sz="2800" dirty="0"/>
          </a:p>
          <a:p>
            <a:r>
              <a:rPr lang="en-IE" sz="2800" dirty="0"/>
              <a:t>[ To comment on this story, visit Computerworld's Facebook page. ]</a:t>
            </a:r>
          </a:p>
          <a:p>
            <a:r>
              <a:rPr lang="en-IE" sz="2800" dirty="0"/>
              <a:t>Private cloud: Created and run internally by an organization or purchased and stored within the organization and run by a third party</a:t>
            </a:r>
          </a:p>
          <a:p>
            <a:r>
              <a:rPr lang="en-IE" sz="2800" dirty="0"/>
              <a:t>Hybrid cloud: Outsources some but not all elements either internally or externally</a:t>
            </a:r>
          </a:p>
          <a:p>
            <a:r>
              <a:rPr lang="en-IE" sz="2800" dirty="0"/>
              <a:t>Public cloud: No physical infrastructure locally, all access to data and applications is external</a:t>
            </a:r>
            <a:endParaRPr lang="en-IE" sz="2800" u="sng" dirty="0">
              <a:solidFill>
                <a:schemeClr val="accent1"/>
              </a:solidFill>
            </a:endParaRPr>
          </a:p>
        </p:txBody>
      </p:sp>
    </p:spTree>
    <p:extLst>
      <p:ext uri="{BB962C8B-B14F-4D97-AF65-F5344CB8AC3E}">
        <p14:creationId xmlns:p14="http://schemas.microsoft.com/office/powerpoint/2010/main" val="100420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Advantages of Cloud Computing&gt;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a:bodyPr>
          <a:lstStyle/>
          <a:p>
            <a:r>
              <a:rPr lang="en-IE" sz="2800" dirty="0"/>
              <a:t>Cost savings</a:t>
            </a:r>
          </a:p>
          <a:p>
            <a:r>
              <a:rPr lang="en-IE" sz="2800" dirty="0"/>
              <a:t>Security</a:t>
            </a:r>
          </a:p>
          <a:p>
            <a:r>
              <a:rPr lang="en-IE" sz="2800" dirty="0"/>
              <a:t>Flexibility</a:t>
            </a:r>
          </a:p>
          <a:p>
            <a:r>
              <a:rPr lang="en-IE" sz="2800" dirty="0"/>
              <a:t>Mobility</a:t>
            </a:r>
          </a:p>
          <a:p>
            <a:r>
              <a:rPr lang="en-IE" sz="2800" dirty="0"/>
              <a:t>Insight</a:t>
            </a:r>
          </a:p>
          <a:p>
            <a:r>
              <a:rPr lang="en-IE" sz="2800" dirty="0"/>
              <a:t>Increased collaboration</a:t>
            </a:r>
          </a:p>
          <a:p>
            <a:endParaRPr lang="en-IE" sz="2800" u="sng" dirty="0">
              <a:solidFill>
                <a:schemeClr val="accent1"/>
              </a:solidFill>
            </a:endParaRPr>
          </a:p>
        </p:txBody>
      </p:sp>
    </p:spTree>
    <p:extLst>
      <p:ext uri="{BB962C8B-B14F-4D97-AF65-F5344CB8AC3E}">
        <p14:creationId xmlns:p14="http://schemas.microsoft.com/office/powerpoint/2010/main" val="48970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Advantages of Cloud Computing&gt;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a:bodyPr>
          <a:lstStyle/>
          <a:p>
            <a:r>
              <a:rPr lang="en-IE" sz="2800" dirty="0"/>
              <a:t>Quality control</a:t>
            </a:r>
          </a:p>
          <a:p>
            <a:r>
              <a:rPr lang="en-IE" sz="2800" dirty="0"/>
              <a:t>Disaster recovery</a:t>
            </a:r>
          </a:p>
          <a:p>
            <a:r>
              <a:rPr lang="en-IE" sz="2800" dirty="0"/>
              <a:t>Loss prevention</a:t>
            </a:r>
          </a:p>
          <a:p>
            <a:r>
              <a:rPr lang="en-IE" sz="2800" dirty="0"/>
              <a:t>Automatic software updates</a:t>
            </a:r>
          </a:p>
          <a:p>
            <a:r>
              <a:rPr lang="en-IE" sz="2800" dirty="0"/>
              <a:t>Competitive edge</a:t>
            </a:r>
          </a:p>
          <a:p>
            <a:r>
              <a:rPr lang="en-IE" sz="2800" dirty="0"/>
              <a:t>Sustainability</a:t>
            </a:r>
          </a:p>
        </p:txBody>
      </p:sp>
    </p:spTree>
    <p:extLst>
      <p:ext uri="{BB962C8B-B14F-4D97-AF65-F5344CB8AC3E}">
        <p14:creationId xmlns:p14="http://schemas.microsoft.com/office/powerpoint/2010/main" val="2459692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AGENDA &gt;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a:bodyPr>
          <a:lstStyle/>
          <a:p>
            <a:pPr marL="0" indent="0">
              <a:buNone/>
            </a:pPr>
            <a:r>
              <a:rPr lang="en-IE" sz="2800" dirty="0"/>
              <a:t>Data </a:t>
            </a:r>
            <a:r>
              <a:rPr lang="en-IE" sz="2800" dirty="0" err="1"/>
              <a:t>centers</a:t>
            </a:r>
            <a:endParaRPr lang="en-IE" sz="2800" dirty="0"/>
          </a:p>
          <a:p>
            <a:pPr marL="0" indent="0">
              <a:buNone/>
            </a:pPr>
            <a:r>
              <a:rPr lang="en-IE" sz="2800" dirty="0"/>
              <a:t>Benefits of using cloud</a:t>
            </a:r>
          </a:p>
          <a:p>
            <a:pPr marL="0" indent="0">
              <a:buNone/>
            </a:pPr>
            <a:r>
              <a:rPr lang="en-IE" sz="2800" dirty="0"/>
              <a:t>Irish tech HUB</a:t>
            </a:r>
            <a:endParaRPr lang="en-IE" sz="2800" u="sng" dirty="0">
              <a:solidFill>
                <a:schemeClr val="accent1"/>
              </a:solidFill>
            </a:endParaRPr>
          </a:p>
        </p:txBody>
      </p:sp>
    </p:spTree>
    <p:extLst>
      <p:ext uri="{BB962C8B-B14F-4D97-AF65-F5344CB8AC3E}">
        <p14:creationId xmlns:p14="http://schemas.microsoft.com/office/powerpoint/2010/main" val="783907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Advantages of Cloud Computing&gt;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a:bodyPr>
          <a:lstStyle/>
          <a:p>
            <a:r>
              <a:rPr lang="en-IE" sz="2800" dirty="0">
                <a:hlinkClick r:id="rId2"/>
              </a:rPr>
              <a:t>https://www.salesforce.com/hub/technology/benefits-of-cloud/</a:t>
            </a:r>
            <a:endParaRPr lang="en-IE" sz="2800" dirty="0"/>
          </a:p>
          <a:p>
            <a:r>
              <a:rPr lang="en-IE" sz="2800" dirty="0">
                <a:hlinkClick r:id="rId3"/>
              </a:rPr>
              <a:t>http://www.information-age.com/top-10-benefits-cloud-computing-123467995/</a:t>
            </a:r>
            <a:endParaRPr lang="en-IE" sz="2800" dirty="0"/>
          </a:p>
          <a:p>
            <a:r>
              <a:rPr lang="en-IE" sz="2800" dirty="0">
                <a:hlinkClick r:id="rId4"/>
              </a:rPr>
              <a:t>https://www.levelcloud.net/why-levelcloud/cloud-education-center/advantages-and-disadvantages-of-cloud-computing/</a:t>
            </a:r>
            <a:endParaRPr lang="en-IE" sz="2800" dirty="0"/>
          </a:p>
          <a:p>
            <a:endParaRPr lang="en-IE" sz="2800" dirty="0"/>
          </a:p>
        </p:txBody>
      </p:sp>
    </p:spTree>
    <p:extLst>
      <p:ext uri="{BB962C8B-B14F-4D97-AF65-F5344CB8AC3E}">
        <p14:creationId xmlns:p14="http://schemas.microsoft.com/office/powerpoint/2010/main" val="26950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D57C2-E7AC-4E4E-98D7-96BC83EBF405}"/>
              </a:ext>
            </a:extLst>
          </p:cNvPr>
          <p:cNvPicPr>
            <a:picLocks noChangeAspect="1"/>
          </p:cNvPicPr>
          <p:nvPr/>
        </p:nvPicPr>
        <p:blipFill rotWithShape="1">
          <a:blip r:embed="rId2"/>
          <a:srcRect r="2558"/>
          <a:stretch/>
        </p:blipFill>
        <p:spPr>
          <a:xfrm>
            <a:off x="3825801" y="1920695"/>
            <a:ext cx="8366199" cy="4571317"/>
          </a:xfrm>
          <a:prstGeom prst="rect">
            <a:avLst/>
          </a:prstGeom>
        </p:spPr>
      </p:pic>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DATA CENTERS &gt;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a:xfrm>
            <a:off x="1024128" y="1920695"/>
            <a:ext cx="9720071" cy="4839133"/>
          </a:xfrm>
        </p:spPr>
        <p:txBody>
          <a:bodyPr>
            <a:normAutofit fontScale="55000" lnSpcReduction="20000"/>
          </a:bodyPr>
          <a:lstStyle/>
          <a:p>
            <a:r>
              <a:rPr lang="en-IE" sz="2900" b="1" dirty="0"/>
              <a:t>15 main data </a:t>
            </a:r>
            <a:r>
              <a:rPr lang="en-IE" sz="2900" b="1" dirty="0" err="1"/>
              <a:t>centers</a:t>
            </a:r>
            <a:endParaRPr lang="en-IE" sz="2900" b="1" dirty="0"/>
          </a:p>
          <a:p>
            <a:pPr>
              <a:lnSpc>
                <a:spcPct val="120000"/>
              </a:lnSpc>
              <a:spcBef>
                <a:spcPts val="0"/>
              </a:spcBef>
              <a:spcAft>
                <a:spcPts val="0"/>
              </a:spcAft>
            </a:pPr>
            <a:r>
              <a:rPr lang="en-IE" sz="3300" dirty="0"/>
              <a:t>Americas</a:t>
            </a:r>
          </a:p>
          <a:p>
            <a:pPr lvl="1">
              <a:lnSpc>
                <a:spcPct val="120000"/>
              </a:lnSpc>
              <a:spcBef>
                <a:spcPts val="0"/>
              </a:spcBef>
              <a:spcAft>
                <a:spcPts val="0"/>
              </a:spcAft>
              <a:buFont typeface="Arial" panose="020B0604020202020204" pitchFamily="34" charset="0"/>
              <a:buChar char="•"/>
            </a:pPr>
            <a:r>
              <a:rPr lang="en-IE" sz="2900" dirty="0"/>
              <a:t>Berkeley County, South Carolina</a:t>
            </a:r>
          </a:p>
          <a:p>
            <a:pPr lvl="1">
              <a:lnSpc>
                <a:spcPct val="120000"/>
              </a:lnSpc>
              <a:spcBef>
                <a:spcPts val="0"/>
              </a:spcBef>
              <a:spcAft>
                <a:spcPts val="0"/>
              </a:spcAft>
              <a:buFont typeface="Arial" panose="020B0604020202020204" pitchFamily="34" charset="0"/>
              <a:buChar char="•"/>
            </a:pPr>
            <a:r>
              <a:rPr lang="en-IE" sz="2900" dirty="0"/>
              <a:t>Council Bluffs, Iowa</a:t>
            </a:r>
          </a:p>
          <a:p>
            <a:pPr lvl="1">
              <a:lnSpc>
                <a:spcPct val="120000"/>
              </a:lnSpc>
              <a:spcBef>
                <a:spcPts val="0"/>
              </a:spcBef>
              <a:spcAft>
                <a:spcPts val="0"/>
              </a:spcAft>
              <a:buFont typeface="Arial" panose="020B0604020202020204" pitchFamily="34" charset="0"/>
              <a:buChar char="•"/>
            </a:pPr>
            <a:r>
              <a:rPr lang="en-IE" sz="2900" dirty="0"/>
              <a:t>Douglas County, Georgia</a:t>
            </a:r>
          </a:p>
          <a:p>
            <a:pPr lvl="1">
              <a:lnSpc>
                <a:spcPct val="120000"/>
              </a:lnSpc>
              <a:spcBef>
                <a:spcPts val="0"/>
              </a:spcBef>
              <a:spcAft>
                <a:spcPts val="0"/>
              </a:spcAft>
              <a:buFont typeface="Arial" panose="020B0604020202020204" pitchFamily="34" charset="0"/>
              <a:buChar char="•"/>
            </a:pPr>
            <a:r>
              <a:rPr lang="en-IE" sz="2900" dirty="0"/>
              <a:t>Jackson County, Alabama</a:t>
            </a:r>
          </a:p>
          <a:p>
            <a:pPr lvl="1">
              <a:lnSpc>
                <a:spcPct val="120000"/>
              </a:lnSpc>
              <a:spcBef>
                <a:spcPts val="0"/>
              </a:spcBef>
              <a:spcAft>
                <a:spcPts val="0"/>
              </a:spcAft>
              <a:buFont typeface="Arial" panose="020B0604020202020204" pitchFamily="34" charset="0"/>
              <a:buChar char="•"/>
            </a:pPr>
            <a:r>
              <a:rPr lang="en-IE" sz="2900" dirty="0"/>
              <a:t>Lenoir, North Carolina</a:t>
            </a:r>
          </a:p>
          <a:p>
            <a:pPr lvl="1">
              <a:lnSpc>
                <a:spcPct val="120000"/>
              </a:lnSpc>
              <a:spcBef>
                <a:spcPts val="0"/>
              </a:spcBef>
              <a:spcAft>
                <a:spcPts val="0"/>
              </a:spcAft>
              <a:buFont typeface="Arial" panose="020B0604020202020204" pitchFamily="34" charset="0"/>
              <a:buChar char="•"/>
            </a:pPr>
            <a:r>
              <a:rPr lang="en-IE" sz="2900" dirty="0"/>
              <a:t>Mayes County, Oklahoma</a:t>
            </a:r>
          </a:p>
          <a:p>
            <a:pPr lvl="1">
              <a:lnSpc>
                <a:spcPct val="120000"/>
              </a:lnSpc>
              <a:spcBef>
                <a:spcPts val="0"/>
              </a:spcBef>
              <a:spcAft>
                <a:spcPts val="0"/>
              </a:spcAft>
              <a:buFont typeface="Arial" panose="020B0604020202020204" pitchFamily="34" charset="0"/>
              <a:buChar char="•"/>
            </a:pPr>
            <a:r>
              <a:rPr lang="en-IE" sz="2900" dirty="0"/>
              <a:t>Montgomery County, Tennessee</a:t>
            </a:r>
          </a:p>
          <a:p>
            <a:pPr lvl="1">
              <a:lnSpc>
                <a:spcPct val="120000"/>
              </a:lnSpc>
              <a:spcBef>
                <a:spcPts val="0"/>
              </a:spcBef>
              <a:spcAft>
                <a:spcPts val="0"/>
              </a:spcAft>
              <a:buFont typeface="Arial" panose="020B0604020202020204" pitchFamily="34" charset="0"/>
              <a:buChar char="•"/>
            </a:pPr>
            <a:r>
              <a:rPr lang="en-IE" sz="2900" dirty="0" err="1"/>
              <a:t>Quilicura</a:t>
            </a:r>
            <a:r>
              <a:rPr lang="en-IE" sz="2900" dirty="0"/>
              <a:t>, Chile</a:t>
            </a:r>
          </a:p>
          <a:p>
            <a:pPr lvl="1">
              <a:lnSpc>
                <a:spcPct val="120000"/>
              </a:lnSpc>
              <a:spcBef>
                <a:spcPts val="0"/>
              </a:spcBef>
              <a:spcAft>
                <a:spcPts val="0"/>
              </a:spcAft>
              <a:buFont typeface="Arial" panose="020B0604020202020204" pitchFamily="34" charset="0"/>
              <a:buChar char="•"/>
            </a:pPr>
            <a:r>
              <a:rPr lang="en-IE" sz="2900" dirty="0"/>
              <a:t>The </a:t>
            </a:r>
            <a:r>
              <a:rPr lang="en-IE" sz="2900" dirty="0" err="1"/>
              <a:t>Dalles</a:t>
            </a:r>
            <a:r>
              <a:rPr lang="en-IE" sz="2900" dirty="0"/>
              <a:t>, Oregon</a:t>
            </a:r>
          </a:p>
          <a:p>
            <a:pPr>
              <a:lnSpc>
                <a:spcPct val="120000"/>
              </a:lnSpc>
              <a:spcBef>
                <a:spcPts val="0"/>
              </a:spcBef>
              <a:spcAft>
                <a:spcPts val="0"/>
              </a:spcAft>
            </a:pPr>
            <a:r>
              <a:rPr lang="en-IE" sz="3300" dirty="0"/>
              <a:t>Asia</a:t>
            </a:r>
          </a:p>
          <a:p>
            <a:pPr lvl="1">
              <a:lnSpc>
                <a:spcPct val="120000"/>
              </a:lnSpc>
              <a:spcBef>
                <a:spcPts val="0"/>
              </a:spcBef>
              <a:spcAft>
                <a:spcPts val="0"/>
              </a:spcAft>
              <a:buFont typeface="Arial" panose="020B0604020202020204" pitchFamily="34" charset="0"/>
              <a:buChar char="•"/>
            </a:pPr>
            <a:r>
              <a:rPr lang="en-IE" sz="2900" dirty="0"/>
              <a:t>Changhua County, Taiwan</a:t>
            </a:r>
          </a:p>
          <a:p>
            <a:pPr lvl="1">
              <a:lnSpc>
                <a:spcPct val="120000"/>
              </a:lnSpc>
              <a:spcBef>
                <a:spcPts val="0"/>
              </a:spcBef>
              <a:spcAft>
                <a:spcPts val="0"/>
              </a:spcAft>
              <a:buFont typeface="Arial" panose="020B0604020202020204" pitchFamily="34" charset="0"/>
              <a:buChar char="•"/>
            </a:pPr>
            <a:r>
              <a:rPr lang="en-IE" sz="2900" dirty="0"/>
              <a:t>Singapore</a:t>
            </a:r>
          </a:p>
          <a:p>
            <a:pPr>
              <a:lnSpc>
                <a:spcPct val="120000"/>
              </a:lnSpc>
              <a:spcBef>
                <a:spcPts val="0"/>
              </a:spcBef>
              <a:spcAft>
                <a:spcPts val="0"/>
              </a:spcAft>
            </a:pPr>
            <a:r>
              <a:rPr lang="en-IE" sz="3300" dirty="0"/>
              <a:t>Europe</a:t>
            </a:r>
          </a:p>
          <a:p>
            <a:pPr lvl="1">
              <a:lnSpc>
                <a:spcPct val="120000"/>
              </a:lnSpc>
              <a:spcBef>
                <a:spcPts val="0"/>
              </a:spcBef>
              <a:spcAft>
                <a:spcPts val="0"/>
              </a:spcAft>
              <a:buFont typeface="Arial" panose="020B0604020202020204" pitchFamily="34" charset="0"/>
              <a:buChar char="•"/>
            </a:pPr>
            <a:r>
              <a:rPr lang="en-IE" sz="2900" dirty="0"/>
              <a:t>Dublin, Ireland</a:t>
            </a:r>
          </a:p>
          <a:p>
            <a:pPr lvl="1">
              <a:lnSpc>
                <a:spcPct val="120000"/>
              </a:lnSpc>
              <a:spcBef>
                <a:spcPts val="0"/>
              </a:spcBef>
              <a:spcAft>
                <a:spcPts val="0"/>
              </a:spcAft>
              <a:buFont typeface="Arial" panose="020B0604020202020204" pitchFamily="34" charset="0"/>
              <a:buChar char="•"/>
            </a:pPr>
            <a:r>
              <a:rPr lang="en-IE" sz="2900" dirty="0" err="1"/>
              <a:t>Eemshaven</a:t>
            </a:r>
            <a:r>
              <a:rPr lang="en-IE" sz="2900" dirty="0"/>
              <a:t>, Netherlands</a:t>
            </a:r>
          </a:p>
          <a:p>
            <a:pPr lvl="1">
              <a:lnSpc>
                <a:spcPct val="120000"/>
              </a:lnSpc>
              <a:spcBef>
                <a:spcPts val="0"/>
              </a:spcBef>
              <a:spcAft>
                <a:spcPts val="0"/>
              </a:spcAft>
              <a:buFont typeface="Arial" panose="020B0604020202020204" pitchFamily="34" charset="0"/>
              <a:buChar char="•"/>
            </a:pPr>
            <a:r>
              <a:rPr lang="en-IE" sz="2900" dirty="0"/>
              <a:t>Hamina, Finland</a:t>
            </a:r>
          </a:p>
          <a:p>
            <a:pPr lvl="1">
              <a:lnSpc>
                <a:spcPct val="120000"/>
              </a:lnSpc>
              <a:spcBef>
                <a:spcPts val="0"/>
              </a:spcBef>
              <a:spcAft>
                <a:spcPts val="0"/>
              </a:spcAft>
              <a:buFont typeface="Arial" panose="020B0604020202020204" pitchFamily="34" charset="0"/>
              <a:buChar char="•"/>
            </a:pPr>
            <a:r>
              <a:rPr lang="en-IE" sz="2900" dirty="0"/>
              <a:t>St </a:t>
            </a:r>
            <a:r>
              <a:rPr lang="en-IE" sz="2900" dirty="0" err="1"/>
              <a:t>Ghislain</a:t>
            </a:r>
            <a:r>
              <a:rPr lang="en-IE" sz="2900" dirty="0"/>
              <a:t>, Belgium</a:t>
            </a:r>
          </a:p>
          <a:p>
            <a:endParaRPr lang="en-IE" sz="2800" dirty="0"/>
          </a:p>
        </p:txBody>
      </p:sp>
      <p:pic>
        <p:nvPicPr>
          <p:cNvPr id="2050" name="Picture 2" descr="https://www.google.com/images/branding/googlelogo/2x/googlelogo_color_116x41dp.png">
            <a:extLst>
              <a:ext uri="{FF2B5EF4-FFF2-40B4-BE49-F238E27FC236}">
                <a16:creationId xmlns:a16="http://schemas.microsoft.com/office/drawing/2014/main" id="{2C333CDB-C2FE-4067-8EE8-3AB26077E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485" y="951643"/>
            <a:ext cx="2209800"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090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DATA CENTERS in </a:t>
            </a:r>
            <a:r>
              <a:rPr lang="en-IE" dirty="0" err="1"/>
              <a:t>ireland</a:t>
            </a:r>
            <a:r>
              <a:rPr lang="en-IE" dirty="0"/>
              <a:t> &gt;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lnSpcReduction="10000"/>
          </a:bodyPr>
          <a:lstStyle/>
          <a:p>
            <a:r>
              <a:rPr lang="en-IE" b="1" dirty="0"/>
              <a:t>5 reasons why Ireland is Europe’s data centre hub</a:t>
            </a:r>
          </a:p>
          <a:p>
            <a:r>
              <a:rPr lang="en-IE" b="1" dirty="0"/>
              <a:t>The Irish economy</a:t>
            </a:r>
          </a:p>
          <a:p>
            <a:r>
              <a:rPr lang="en-IE" dirty="0"/>
              <a:t>taxes</a:t>
            </a:r>
            <a:endParaRPr lang="en-IE" b="1" dirty="0"/>
          </a:p>
          <a:p>
            <a:r>
              <a:rPr lang="en-IE" b="1" dirty="0"/>
              <a:t>Ireland’s location</a:t>
            </a:r>
          </a:p>
          <a:p>
            <a:r>
              <a:rPr lang="en-IE" b="1" dirty="0"/>
              <a:t>Educated workforce</a:t>
            </a:r>
          </a:p>
          <a:p>
            <a:r>
              <a:rPr lang="en-IE" b="1" dirty="0"/>
              <a:t>Connectivity</a:t>
            </a:r>
          </a:p>
          <a:p>
            <a:r>
              <a:rPr lang="en-IE" b="1" dirty="0"/>
              <a:t>Host in Ireland</a:t>
            </a:r>
          </a:p>
          <a:p>
            <a:r>
              <a:rPr lang="en-IE" sz="2800" dirty="0"/>
              <a:t>https://www.siliconrepublic.com/enterprise/ireland-europe-data-centre-hub</a:t>
            </a:r>
          </a:p>
        </p:txBody>
      </p:sp>
    </p:spTree>
    <p:extLst>
      <p:ext uri="{BB962C8B-B14F-4D97-AF65-F5344CB8AC3E}">
        <p14:creationId xmlns:p14="http://schemas.microsoft.com/office/powerpoint/2010/main" val="2015143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What is a tech hub?&gt;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lnSpcReduction="10000"/>
          </a:bodyPr>
          <a:lstStyle/>
          <a:p>
            <a:r>
              <a:rPr lang="en-IE" sz="2800" dirty="0"/>
              <a:t>“A unique environment, a type of utopia where everything happens faster, people are smarter and meeting investors is easier. A geographical location that encourages people from different areas of the IT landscape to gather from web designers to digital marketers, developers to angel investors. It is getting the right people together in a close environment, where ideas are given the space to germinate and fantastic things will happen.”</a:t>
            </a:r>
          </a:p>
          <a:p>
            <a:endParaRPr lang="en-IE" sz="2800" dirty="0"/>
          </a:p>
          <a:p>
            <a:r>
              <a:rPr lang="en-IE" b="1" i="1" dirty="0"/>
              <a:t>A Tech hub is a common place where business ideas germinate and IT companies prosper, fostering the perfect blend of skills, education and a sense of community. They have the </a:t>
            </a:r>
            <a:r>
              <a:rPr lang="en-IE" dirty="0"/>
              <a:t>ability to boost creativity and collaboration</a:t>
            </a:r>
            <a:endParaRPr lang="en-IE" sz="3600" dirty="0"/>
          </a:p>
        </p:txBody>
      </p:sp>
    </p:spTree>
    <p:extLst>
      <p:ext uri="{BB962C8B-B14F-4D97-AF65-F5344CB8AC3E}">
        <p14:creationId xmlns:p14="http://schemas.microsoft.com/office/powerpoint/2010/main" val="4244047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Ireland data </a:t>
            </a:r>
            <a:r>
              <a:rPr lang="en-IE" dirty="0" err="1"/>
              <a:t>center</a:t>
            </a:r>
            <a:r>
              <a:rPr lang="en-IE" dirty="0"/>
              <a:t> &amp; TECH HUB&gt;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fontScale="92500" lnSpcReduction="20000"/>
          </a:bodyPr>
          <a:lstStyle/>
          <a:p>
            <a:r>
              <a:rPr lang="en-IE" b="1" dirty="0"/>
              <a:t>5 reasons why Ireland is Europe’s data centre hub</a:t>
            </a:r>
          </a:p>
          <a:p>
            <a:r>
              <a:rPr lang="en-IE" b="1" dirty="0"/>
              <a:t>The Irish economy</a:t>
            </a:r>
          </a:p>
          <a:p>
            <a:r>
              <a:rPr lang="en-IE" dirty="0"/>
              <a:t>low corporate taxes (12.5%) </a:t>
            </a:r>
            <a:r>
              <a:rPr lang="en-IE" b="1" dirty="0"/>
              <a:t>Ireland’s location</a:t>
            </a:r>
          </a:p>
          <a:p>
            <a:r>
              <a:rPr lang="en-IE" dirty="0"/>
              <a:t>Foreign direct investment (FDI) has been Ireland’s primary market driver</a:t>
            </a:r>
          </a:p>
          <a:p>
            <a:r>
              <a:rPr lang="en-IE" dirty="0"/>
              <a:t>flexible labour laws, the technology infrastructure and also the transparent regulation for companies, such as 25% R&amp;D tax credit</a:t>
            </a:r>
            <a:endParaRPr lang="en-IE" b="1" dirty="0"/>
          </a:p>
          <a:p>
            <a:r>
              <a:rPr lang="en-IE" b="1" dirty="0"/>
              <a:t>Educated workforce</a:t>
            </a:r>
          </a:p>
          <a:p>
            <a:r>
              <a:rPr lang="en-IE" b="1" dirty="0"/>
              <a:t>Connectivity</a:t>
            </a:r>
          </a:p>
          <a:p>
            <a:r>
              <a:rPr lang="en-IE" b="1" dirty="0"/>
              <a:t>Host in Ireland</a:t>
            </a:r>
          </a:p>
          <a:p>
            <a:r>
              <a:rPr lang="en-IE" sz="2800" dirty="0"/>
              <a:t>https://www.siliconrepublic.com/enterprise/ireland-europe-data-centre-hub</a:t>
            </a:r>
          </a:p>
        </p:txBody>
      </p:sp>
    </p:spTree>
    <p:extLst>
      <p:ext uri="{BB962C8B-B14F-4D97-AF65-F5344CB8AC3E}">
        <p14:creationId xmlns:p14="http://schemas.microsoft.com/office/powerpoint/2010/main" val="3038573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FDF9-CEBC-436A-94F6-AE41E66AEF88}"/>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CAF22B29-DD22-42F1-A186-E79D375C17C2}"/>
              </a:ext>
            </a:extLst>
          </p:cNvPr>
          <p:cNvSpPr>
            <a:spLocks noGrp="1"/>
          </p:cNvSpPr>
          <p:nvPr>
            <p:ph idx="1"/>
          </p:nvPr>
        </p:nvSpPr>
        <p:spPr/>
        <p:txBody>
          <a:bodyPr>
            <a:normAutofit fontScale="92500" lnSpcReduction="20000"/>
          </a:bodyPr>
          <a:lstStyle/>
          <a:p>
            <a:r>
              <a:rPr lang="en-IE" dirty="0"/>
              <a:t>growing </a:t>
            </a:r>
            <a:r>
              <a:rPr lang="en-IE" dirty="0">
                <a:hlinkClick r:id="rId2"/>
              </a:rPr>
              <a:t>network of incubators </a:t>
            </a:r>
            <a:endParaRPr lang="en-IE" dirty="0"/>
          </a:p>
          <a:p>
            <a:r>
              <a:rPr lang="en-IE" dirty="0"/>
              <a:t>bodies like </a:t>
            </a:r>
            <a:r>
              <a:rPr lang="en-IE" i="1" dirty="0">
                <a:hlinkClick r:id="rId3"/>
              </a:rPr>
              <a:t>Enterprise Ireland</a:t>
            </a:r>
            <a:r>
              <a:rPr lang="en-IE" dirty="0"/>
              <a:t> and </a:t>
            </a:r>
            <a:r>
              <a:rPr lang="en-IE" i="1" dirty="0">
                <a:hlinkClick r:id="rId4"/>
              </a:rPr>
              <a:t>IDA Ireland</a:t>
            </a:r>
            <a:r>
              <a:rPr lang="en-IE" dirty="0"/>
              <a:t> provide permanent support to </a:t>
            </a:r>
            <a:r>
              <a:rPr lang="en-IE" dirty="0" err="1"/>
              <a:t>startups</a:t>
            </a:r>
            <a:r>
              <a:rPr lang="en-IE" dirty="0"/>
              <a:t> at all stages of development, through mentoring, research, and much more</a:t>
            </a:r>
          </a:p>
          <a:p>
            <a:r>
              <a:rPr lang="en-IE" dirty="0"/>
              <a:t>Tech summits</a:t>
            </a:r>
          </a:p>
          <a:p>
            <a:endParaRPr lang="en-IE" dirty="0"/>
          </a:p>
          <a:p>
            <a:endParaRPr lang="en-IE" dirty="0"/>
          </a:p>
          <a:p>
            <a:endParaRPr lang="en-IE" dirty="0"/>
          </a:p>
          <a:p>
            <a:r>
              <a:rPr lang="en-IE" dirty="0"/>
              <a:t>skilled labour</a:t>
            </a:r>
          </a:p>
          <a:p>
            <a:r>
              <a:rPr lang="en-IE" b="1" dirty="0"/>
              <a:t>Strong pool of highly skilled English-speaking workforce</a:t>
            </a:r>
            <a:endParaRPr lang="en-IE" dirty="0"/>
          </a:p>
          <a:p>
            <a:br>
              <a:rPr lang="en-IE" dirty="0"/>
            </a:br>
            <a:r>
              <a:rPr lang="en-IE" dirty="0"/>
              <a:t>-</a:t>
            </a:r>
            <a:r>
              <a:rPr lang="en-IE" dirty="0">
                <a:sym typeface="Wingdings" panose="05000000000000000000" pitchFamily="2" charset="2"/>
              </a:rPr>
              <a:t> achieving diversity</a:t>
            </a:r>
            <a:endParaRPr lang="en-IE" dirty="0"/>
          </a:p>
        </p:txBody>
      </p:sp>
    </p:spTree>
    <p:extLst>
      <p:ext uri="{BB962C8B-B14F-4D97-AF65-F5344CB8AC3E}">
        <p14:creationId xmlns:p14="http://schemas.microsoft.com/office/powerpoint/2010/main" val="3423976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C492-05AD-4660-BCA2-B39862447CA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A02C5250-0D0F-4EFC-90AB-88A7D52EF804}"/>
              </a:ext>
            </a:extLst>
          </p:cNvPr>
          <p:cNvSpPr>
            <a:spLocks noGrp="1"/>
          </p:cNvSpPr>
          <p:nvPr>
            <p:ph idx="1"/>
          </p:nvPr>
        </p:nvSpPr>
        <p:spPr/>
        <p:txBody>
          <a:bodyPr/>
          <a:lstStyle/>
          <a:p>
            <a:r>
              <a:rPr lang="en-IE" dirty="0"/>
              <a:t>excellent flight connectivity with both the US and the EU, the kindness of Irish people and the fact of being Europe´s youngest city (50% of population under the age of 35)</a:t>
            </a:r>
          </a:p>
          <a:p>
            <a:endParaRPr lang="en-IE" dirty="0"/>
          </a:p>
          <a:p>
            <a:r>
              <a:rPr lang="en-IE" dirty="0"/>
              <a:t>Brexit?!?!</a:t>
            </a:r>
          </a:p>
        </p:txBody>
      </p:sp>
    </p:spTree>
    <p:extLst>
      <p:ext uri="{BB962C8B-B14F-4D97-AF65-F5344CB8AC3E}">
        <p14:creationId xmlns:p14="http://schemas.microsoft.com/office/powerpoint/2010/main" val="4123114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Ireland data </a:t>
            </a:r>
            <a:r>
              <a:rPr lang="en-IE" dirty="0" err="1"/>
              <a:t>center</a:t>
            </a:r>
            <a:r>
              <a:rPr lang="en-IE" dirty="0"/>
              <a:t> HUB&gt;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fontScale="92500"/>
          </a:bodyPr>
          <a:lstStyle/>
          <a:p>
            <a:r>
              <a:rPr lang="en-IE" b="1" dirty="0"/>
              <a:t>U.S. companies with data </a:t>
            </a:r>
            <a:r>
              <a:rPr lang="en-IE" b="1" dirty="0" err="1"/>
              <a:t>centers</a:t>
            </a:r>
            <a:r>
              <a:rPr lang="en-IE" b="1" dirty="0"/>
              <a:t> in Ireland</a:t>
            </a:r>
          </a:p>
          <a:p>
            <a:r>
              <a:rPr lang="en-IE" dirty="0"/>
              <a:t>Amazon and Microsoft both have facilities in Dublin, with Microsoft’s being one of the largest in Europe. Now, Apple is looking to build a €850 million data </a:t>
            </a:r>
            <a:r>
              <a:rPr lang="en-IE" dirty="0" err="1"/>
              <a:t>center</a:t>
            </a:r>
            <a:r>
              <a:rPr lang="en-IE" dirty="0"/>
              <a:t> in Athenry, outside Dublin. </a:t>
            </a:r>
          </a:p>
          <a:p>
            <a:endParaRPr lang="en-IE" dirty="0"/>
          </a:p>
          <a:p>
            <a:r>
              <a:rPr lang="en-IE" dirty="0"/>
              <a:t>Other factors </a:t>
            </a:r>
            <a:r>
              <a:rPr lang="en-IE" dirty="0" err="1"/>
              <a:t>favoring</a:t>
            </a:r>
            <a:r>
              <a:rPr lang="en-IE" dirty="0"/>
              <a:t> Ireland is that it has benefitted from investment by U.S. firms from the gaming, pharmaceuticals and content sectors making the country their European headquarters.</a:t>
            </a:r>
          </a:p>
          <a:p>
            <a:endParaRPr lang="en-IE" dirty="0"/>
          </a:p>
          <a:p>
            <a:r>
              <a:rPr lang="en-IE" dirty="0"/>
              <a:t>Renewable energy is also one reason for Ireland’s shine. </a:t>
            </a:r>
            <a:r>
              <a:rPr lang="en-IE" dirty="0" err="1"/>
              <a:t>EirGrid</a:t>
            </a:r>
            <a:r>
              <a:rPr lang="en-IE" dirty="0"/>
              <a:t> says potential data </a:t>
            </a:r>
            <a:r>
              <a:rPr lang="en-IE" dirty="0" err="1"/>
              <a:t>center</a:t>
            </a:r>
            <a:r>
              <a:rPr lang="en-IE" dirty="0"/>
              <a:t> power capacity could increase to 1,000 MW after 2019. Renewable energy—primarily from wind energy—is a key government priority and is targeting 40 percent by 2020</a:t>
            </a:r>
          </a:p>
        </p:txBody>
      </p:sp>
    </p:spTree>
    <p:extLst>
      <p:ext uri="{BB962C8B-B14F-4D97-AF65-F5344CB8AC3E}">
        <p14:creationId xmlns:p14="http://schemas.microsoft.com/office/powerpoint/2010/main" val="1321902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Ireland data </a:t>
            </a:r>
            <a:r>
              <a:rPr lang="en-IE" dirty="0" err="1"/>
              <a:t>center</a:t>
            </a:r>
            <a:r>
              <a:rPr lang="en-IE" dirty="0"/>
              <a:t> HUB&gt;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a:bodyPr>
          <a:lstStyle/>
          <a:p>
            <a:r>
              <a:rPr lang="en-IE" b="1" dirty="0">
                <a:hlinkClick r:id="rId2"/>
              </a:rPr>
              <a:t>http://www.datacenterknowledge.com/europe/it-s-cool-it-s-well-wired-and-it-s-staying-eu</a:t>
            </a:r>
            <a:endParaRPr lang="en-IE" b="1" dirty="0"/>
          </a:p>
          <a:p>
            <a:endParaRPr lang="en-IE" b="1" dirty="0"/>
          </a:p>
          <a:p>
            <a:r>
              <a:rPr lang="en-IE" dirty="0">
                <a:hlinkClick r:id="rId3"/>
              </a:rPr>
              <a:t>http://www.thejournal.ie/ireland-data-centres-3656728-Oct2017/</a:t>
            </a:r>
            <a:endParaRPr lang="en-IE" dirty="0"/>
          </a:p>
          <a:p>
            <a:endParaRPr lang="en-IE" dirty="0"/>
          </a:p>
          <a:p>
            <a:r>
              <a:rPr lang="en-IE" dirty="0"/>
              <a:t>https://www.siliconrepublic.com/enterprise/data-centre-network-ireland</a:t>
            </a:r>
          </a:p>
        </p:txBody>
      </p:sp>
    </p:spTree>
    <p:extLst>
      <p:ext uri="{BB962C8B-B14F-4D97-AF65-F5344CB8AC3E}">
        <p14:creationId xmlns:p14="http://schemas.microsoft.com/office/powerpoint/2010/main" val="35023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Dublin’s Tech Hub&gt;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a:xfrm>
            <a:off x="677334" y="4326340"/>
            <a:ext cx="9974744" cy="2074460"/>
          </a:xfrm>
        </p:spPr>
        <p:txBody>
          <a:bodyPr>
            <a:normAutofit/>
          </a:bodyPr>
          <a:lstStyle/>
          <a:p>
            <a:pPr>
              <a:spcBef>
                <a:spcPts val="0"/>
              </a:spcBef>
            </a:pPr>
            <a:r>
              <a:rPr lang="en-IE" sz="2400" dirty="0">
                <a:solidFill>
                  <a:schemeClr val="accent1"/>
                </a:solidFill>
              </a:rPr>
              <a:t>Plain:	 ABCDEFGHIJKLMNOPQRSTUVWXYZ </a:t>
            </a:r>
          </a:p>
          <a:p>
            <a:pPr>
              <a:spcBef>
                <a:spcPts val="0"/>
              </a:spcBef>
            </a:pPr>
            <a:r>
              <a:rPr lang="en-IE" sz="2400" dirty="0">
                <a:solidFill>
                  <a:schemeClr val="accent1"/>
                </a:solidFill>
              </a:rPr>
              <a:t>Cipher:</a:t>
            </a:r>
            <a:r>
              <a:rPr lang="en-IE" sz="2400" dirty="0"/>
              <a:t> XYZABCDEFGHIJKLMNOPQRSTUVW</a:t>
            </a:r>
          </a:p>
          <a:p>
            <a:pPr>
              <a:spcBef>
                <a:spcPts val="0"/>
              </a:spcBef>
            </a:pPr>
            <a:endParaRPr lang="en-IE" sz="2400" dirty="0"/>
          </a:p>
          <a:p>
            <a:pPr>
              <a:spcBef>
                <a:spcPts val="0"/>
              </a:spcBef>
            </a:pPr>
            <a:r>
              <a:rPr lang="en-IE" sz="2400" dirty="0">
                <a:solidFill>
                  <a:schemeClr val="accent1"/>
                </a:solidFill>
              </a:rPr>
              <a:t>Plaintext:   THE QUICK GREEN FOX JUMPS OVER THE LAZY DOG </a:t>
            </a:r>
          </a:p>
          <a:p>
            <a:pPr>
              <a:spcBef>
                <a:spcPts val="0"/>
              </a:spcBef>
            </a:pPr>
            <a:r>
              <a:rPr lang="en-IE" sz="2400" dirty="0">
                <a:solidFill>
                  <a:schemeClr val="accent1"/>
                </a:solidFill>
              </a:rPr>
              <a:t>Ciphertext:</a:t>
            </a:r>
            <a:r>
              <a:rPr lang="en-IE" sz="2400" dirty="0"/>
              <a:t> QEB NRFZH DOBBK CLU GRJMP LSBO QEB IXWV ALD</a:t>
            </a:r>
          </a:p>
        </p:txBody>
      </p:sp>
      <p:pic>
        <p:nvPicPr>
          <p:cNvPr id="4" name="Picture 3">
            <a:extLst>
              <a:ext uri="{FF2B5EF4-FFF2-40B4-BE49-F238E27FC236}">
                <a16:creationId xmlns:a16="http://schemas.microsoft.com/office/drawing/2014/main" id="{30E5C8A1-7BDB-4B4B-93BA-37B6C9B09453}"/>
              </a:ext>
            </a:extLst>
          </p:cNvPr>
          <p:cNvPicPr>
            <a:picLocks noChangeAspect="1"/>
          </p:cNvPicPr>
          <p:nvPr/>
        </p:nvPicPr>
        <p:blipFill>
          <a:blip r:embed="rId2"/>
          <a:stretch>
            <a:fillRect/>
          </a:stretch>
        </p:blipFill>
        <p:spPr>
          <a:xfrm>
            <a:off x="0" y="14080"/>
            <a:ext cx="12192000" cy="6829840"/>
          </a:xfrm>
          <a:prstGeom prst="rect">
            <a:avLst/>
          </a:prstGeom>
        </p:spPr>
      </p:pic>
    </p:spTree>
    <p:extLst>
      <p:ext uri="{BB962C8B-B14F-4D97-AF65-F5344CB8AC3E}">
        <p14:creationId xmlns:p14="http://schemas.microsoft.com/office/powerpoint/2010/main" val="356804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7AC3-9723-4783-82DA-4F81AE52D735}"/>
              </a:ext>
            </a:extLst>
          </p:cNvPr>
          <p:cNvSpPr>
            <a:spLocks noGrp="1"/>
          </p:cNvSpPr>
          <p:nvPr>
            <p:ph type="title"/>
          </p:nvPr>
        </p:nvSpPr>
        <p:spPr/>
        <p:txBody>
          <a:bodyPr/>
          <a:lstStyle/>
          <a:p>
            <a:r>
              <a:rPr lang="en-IE" dirty="0"/>
              <a:t>&lt; data </a:t>
            </a:r>
            <a:r>
              <a:rPr lang="en-IE" dirty="0" err="1"/>
              <a:t>center</a:t>
            </a:r>
            <a:r>
              <a:rPr lang="en-IE" dirty="0"/>
              <a:t>&gt;</a:t>
            </a:r>
          </a:p>
        </p:txBody>
      </p:sp>
      <p:sp>
        <p:nvSpPr>
          <p:cNvPr id="3" name="Content Placeholder 2">
            <a:extLst>
              <a:ext uri="{FF2B5EF4-FFF2-40B4-BE49-F238E27FC236}">
                <a16:creationId xmlns:a16="http://schemas.microsoft.com/office/drawing/2014/main" id="{EE5D680B-00B5-458D-9741-51D978D7791D}"/>
              </a:ext>
            </a:extLst>
          </p:cNvPr>
          <p:cNvSpPr>
            <a:spLocks noGrp="1"/>
          </p:cNvSpPr>
          <p:nvPr>
            <p:ph idx="1"/>
          </p:nvPr>
        </p:nvSpPr>
        <p:spPr/>
        <p:txBody>
          <a:bodyPr>
            <a:normAutofit/>
          </a:bodyPr>
          <a:lstStyle/>
          <a:p>
            <a:r>
              <a:rPr lang="en-IE" sz="3200" dirty="0"/>
              <a:t>“A data is a facility composed of networked computers and storage that businesses or other organizations use to organize, process, store and disseminate large amounts of data. A business typically relies heavily upon the applications, services and data contained within a data </a:t>
            </a:r>
            <a:r>
              <a:rPr lang="en-IE" sz="3200" dirty="0" err="1"/>
              <a:t>center</a:t>
            </a:r>
            <a:r>
              <a:rPr lang="en-IE" sz="3200" dirty="0"/>
              <a:t>, making it a focal point and critical asset for everyday operations.”</a:t>
            </a:r>
          </a:p>
        </p:txBody>
      </p:sp>
    </p:spTree>
    <p:extLst>
      <p:ext uri="{BB962C8B-B14F-4D97-AF65-F5344CB8AC3E}">
        <p14:creationId xmlns:p14="http://schemas.microsoft.com/office/powerpoint/2010/main" val="724999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DUBLIN’s tech hub&gt;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a:bodyPr>
          <a:lstStyle/>
          <a:p>
            <a:r>
              <a:rPr lang="en-IE" b="1" dirty="0"/>
              <a:t>Irish Tech Hub: more than low taxes</a:t>
            </a:r>
          </a:p>
          <a:p>
            <a:r>
              <a:rPr lang="en-IE" b="1" dirty="0">
                <a:hlinkClick r:id="rId2"/>
              </a:rPr>
              <a:t>http://cloudnine.ie/dublin-as-an-emerging-tech-hub-really/</a:t>
            </a:r>
            <a:endParaRPr lang="en-IE" b="1" dirty="0"/>
          </a:p>
          <a:p>
            <a:endParaRPr lang="en-IE" b="1" dirty="0"/>
          </a:p>
          <a:p>
            <a:br>
              <a:rPr lang="en-IE" sz="2800" dirty="0"/>
            </a:br>
            <a:r>
              <a:rPr lang="en-IE" sz="2800" dirty="0">
                <a:hlinkClick r:id="rId3"/>
              </a:rPr>
              <a:t>http://www.gedeth.com/blog/2017/12/20/irish-tech-hub/</a:t>
            </a:r>
            <a:endParaRPr lang="en-IE" sz="2800" dirty="0"/>
          </a:p>
          <a:p>
            <a:r>
              <a:rPr lang="en-IE" sz="2800" dirty="0">
                <a:hlinkClick r:id="rId4"/>
              </a:rPr>
              <a:t>https://www.siliconrepublic.com/careers/global-tech-hub-ireland</a:t>
            </a:r>
            <a:endParaRPr lang="en-IE" sz="2800" dirty="0"/>
          </a:p>
          <a:p>
            <a:r>
              <a:rPr lang="en-IE" sz="2800" dirty="0">
                <a:hlinkClick r:id="rId5"/>
              </a:rPr>
              <a:t>https://blog.newrelic.com/2017/03/17/dublin-ireland-european-technology-leader/</a:t>
            </a:r>
            <a:endParaRPr lang="en-IE" sz="2800" dirty="0"/>
          </a:p>
          <a:p>
            <a:endParaRPr lang="en-IE" sz="2800" dirty="0"/>
          </a:p>
        </p:txBody>
      </p:sp>
    </p:spTree>
    <p:extLst>
      <p:ext uri="{BB962C8B-B14F-4D97-AF65-F5344CB8AC3E}">
        <p14:creationId xmlns:p14="http://schemas.microsoft.com/office/powerpoint/2010/main" val="153012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rocky beach next to a body of water&#10;&#10;Description generated with very high confidence">
            <a:extLst>
              <a:ext uri="{FF2B5EF4-FFF2-40B4-BE49-F238E27FC236}">
                <a16:creationId xmlns:a16="http://schemas.microsoft.com/office/drawing/2014/main" id="{A31C015F-6CC9-4BCA-B159-CF97A234A616}"/>
              </a:ext>
            </a:extLst>
          </p:cNvPr>
          <p:cNvPicPr>
            <a:picLocks noChangeAspect="1"/>
          </p:cNvPicPr>
          <p:nvPr/>
        </p:nvPicPr>
        <p:blipFill>
          <a:blip r:embed="rId2"/>
          <a:stretch>
            <a:fillRect/>
          </a:stretch>
        </p:blipFill>
        <p:spPr>
          <a:xfrm>
            <a:off x="2964" y="0"/>
            <a:ext cx="12189036" cy="6858000"/>
          </a:xfrm>
          <a:prstGeom prst="rect">
            <a:avLst/>
          </a:prstGeom>
        </p:spPr>
      </p:pic>
    </p:spTree>
    <p:extLst>
      <p:ext uri="{BB962C8B-B14F-4D97-AF65-F5344CB8AC3E}">
        <p14:creationId xmlns:p14="http://schemas.microsoft.com/office/powerpoint/2010/main" val="3004387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may contain: sky, ocean, plant, cloud, mountain, outdoor, nature and water">
            <a:extLst>
              <a:ext uri="{FF2B5EF4-FFF2-40B4-BE49-F238E27FC236}">
                <a16:creationId xmlns:a16="http://schemas.microsoft.com/office/drawing/2014/main" id="{E4264258-A669-41A5-8E59-0ED2D5C3CC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490"/>
          <a:stretch/>
        </p:blipFill>
        <p:spPr bwMode="auto">
          <a:xfrm>
            <a:off x="3762467" y="-1"/>
            <a:ext cx="4169493" cy="45070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astle with a clock tower in front of a building&#10;&#10;Description generated with high confidence">
            <a:extLst>
              <a:ext uri="{FF2B5EF4-FFF2-40B4-BE49-F238E27FC236}">
                <a16:creationId xmlns:a16="http://schemas.microsoft.com/office/drawing/2014/main" id="{7F741BB7-AC58-4B37-A19E-AEC0AA540635}"/>
              </a:ext>
            </a:extLst>
          </p:cNvPr>
          <p:cNvPicPr>
            <a:picLocks noChangeAspect="1"/>
          </p:cNvPicPr>
          <p:nvPr/>
        </p:nvPicPr>
        <p:blipFill rotWithShape="1">
          <a:blip r:embed="rId3"/>
          <a:srcRect l="2130" r="5713" b="-287"/>
          <a:stretch/>
        </p:blipFill>
        <p:spPr>
          <a:xfrm>
            <a:off x="-871" y="11219"/>
            <a:ext cx="3921261" cy="3197594"/>
          </a:xfrm>
          <a:prstGeom prst="rect">
            <a:avLst/>
          </a:prstGeom>
        </p:spPr>
      </p:pic>
      <p:pic>
        <p:nvPicPr>
          <p:cNvPr id="19" name="Picture 18" descr="A close up of a giraffe&#10;&#10;Description generated with very high confidence">
            <a:extLst>
              <a:ext uri="{FF2B5EF4-FFF2-40B4-BE49-F238E27FC236}">
                <a16:creationId xmlns:a16="http://schemas.microsoft.com/office/drawing/2014/main" id="{29F071AF-93AE-4EB4-8EDA-2389D94A171C}"/>
              </a:ext>
            </a:extLst>
          </p:cNvPr>
          <p:cNvPicPr>
            <a:picLocks noChangeAspect="1"/>
          </p:cNvPicPr>
          <p:nvPr/>
        </p:nvPicPr>
        <p:blipFill>
          <a:blip r:embed="rId4"/>
          <a:stretch>
            <a:fillRect/>
          </a:stretch>
        </p:blipFill>
        <p:spPr>
          <a:xfrm>
            <a:off x="-872" y="2931131"/>
            <a:ext cx="3921260" cy="3921260"/>
          </a:xfrm>
          <a:prstGeom prst="rect">
            <a:avLst/>
          </a:prstGeom>
        </p:spPr>
      </p:pic>
      <p:grpSp>
        <p:nvGrpSpPr>
          <p:cNvPr id="5" name="Group 4">
            <a:extLst>
              <a:ext uri="{FF2B5EF4-FFF2-40B4-BE49-F238E27FC236}">
                <a16:creationId xmlns:a16="http://schemas.microsoft.com/office/drawing/2014/main" id="{28D2BBCA-2F12-4B76-A1DC-065D387DD2CD}"/>
              </a:ext>
            </a:extLst>
          </p:cNvPr>
          <p:cNvGrpSpPr/>
          <p:nvPr/>
        </p:nvGrpSpPr>
        <p:grpSpPr>
          <a:xfrm>
            <a:off x="-872" y="-11220"/>
            <a:ext cx="12174175" cy="6869221"/>
            <a:chOff x="-872" y="-11220"/>
            <a:chExt cx="12174175" cy="6869221"/>
          </a:xfrm>
        </p:grpSpPr>
        <p:pic>
          <p:nvPicPr>
            <p:cNvPr id="11" name="Picture 10" descr="A person walking down a city street&#10;&#10;Description generated with very high confidence">
              <a:extLst>
                <a:ext uri="{FF2B5EF4-FFF2-40B4-BE49-F238E27FC236}">
                  <a16:creationId xmlns:a16="http://schemas.microsoft.com/office/drawing/2014/main" id="{1C28DE12-F268-44DF-A55A-6CAA35B2BA82}"/>
                </a:ext>
              </a:extLst>
            </p:cNvPr>
            <p:cNvPicPr>
              <a:picLocks noChangeAspect="1"/>
            </p:cNvPicPr>
            <p:nvPr/>
          </p:nvPicPr>
          <p:blipFill rotWithShape="1">
            <a:blip r:embed="rId5"/>
            <a:srcRect r="19441" b="245"/>
            <a:stretch/>
          </p:blipFill>
          <p:spPr>
            <a:xfrm>
              <a:off x="6648569" y="5611"/>
              <a:ext cx="5524734" cy="6841170"/>
            </a:xfrm>
            <a:prstGeom prst="rect">
              <a:avLst/>
            </a:prstGeom>
          </p:spPr>
        </p:pic>
        <p:grpSp>
          <p:nvGrpSpPr>
            <p:cNvPr id="4" name="Group 3">
              <a:extLst>
                <a:ext uri="{FF2B5EF4-FFF2-40B4-BE49-F238E27FC236}">
                  <a16:creationId xmlns:a16="http://schemas.microsoft.com/office/drawing/2014/main" id="{46FE0278-DFE5-4370-9D5F-D57C1429F38F}"/>
                </a:ext>
              </a:extLst>
            </p:cNvPr>
            <p:cNvGrpSpPr/>
            <p:nvPr/>
          </p:nvGrpSpPr>
          <p:grpSpPr>
            <a:xfrm>
              <a:off x="-872" y="-11220"/>
              <a:ext cx="7939407" cy="6869221"/>
              <a:chOff x="-872" y="-11220"/>
              <a:chExt cx="7939407" cy="6869221"/>
            </a:xfrm>
          </p:grpSpPr>
          <p:pic>
            <p:nvPicPr>
              <p:cNvPr id="21" name="Picture 20" descr="A group of people posing for the camera&#10;&#10;Description generated with very high confidence">
                <a:extLst>
                  <a:ext uri="{FF2B5EF4-FFF2-40B4-BE49-F238E27FC236}">
                    <a16:creationId xmlns:a16="http://schemas.microsoft.com/office/drawing/2014/main" id="{4DB57554-3937-4834-8510-DE82E691060B}"/>
                  </a:ext>
                </a:extLst>
              </p:cNvPr>
              <p:cNvPicPr>
                <a:picLocks noChangeAspect="1"/>
              </p:cNvPicPr>
              <p:nvPr/>
            </p:nvPicPr>
            <p:blipFill>
              <a:blip r:embed="rId6"/>
              <a:stretch>
                <a:fillRect/>
              </a:stretch>
            </p:blipFill>
            <p:spPr>
              <a:xfrm>
                <a:off x="3769042" y="4512661"/>
                <a:ext cx="4169493" cy="2345340"/>
              </a:xfrm>
              <a:prstGeom prst="rect">
                <a:avLst/>
              </a:prstGeom>
            </p:spPr>
          </p:pic>
          <p:pic>
            <p:nvPicPr>
              <p:cNvPr id="12" name="Picture 2" descr="Image may contain: sky, ocean, plant, cloud, mountain, outdoor, nature and water">
                <a:extLst>
                  <a:ext uri="{FF2B5EF4-FFF2-40B4-BE49-F238E27FC236}">
                    <a16:creationId xmlns:a16="http://schemas.microsoft.com/office/drawing/2014/main" id="{08BEAC46-F7EE-444A-83F6-3086DC9BC6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490"/>
              <a:stretch/>
            </p:blipFill>
            <p:spPr bwMode="auto">
              <a:xfrm>
                <a:off x="3762467" y="-11220"/>
                <a:ext cx="4169493" cy="45070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astle with a clock tower in front of a building&#10;&#10;Description generated with high confidence">
                <a:extLst>
                  <a:ext uri="{FF2B5EF4-FFF2-40B4-BE49-F238E27FC236}">
                    <a16:creationId xmlns:a16="http://schemas.microsoft.com/office/drawing/2014/main" id="{C6ABD56C-9B28-43A1-91C1-5ED823A5E215}"/>
                  </a:ext>
                </a:extLst>
              </p:cNvPr>
              <p:cNvPicPr>
                <a:picLocks noChangeAspect="1"/>
              </p:cNvPicPr>
              <p:nvPr/>
            </p:nvPicPr>
            <p:blipFill rotWithShape="1">
              <a:blip r:embed="rId3"/>
              <a:srcRect l="2130" r="5713" b="-287"/>
              <a:stretch/>
            </p:blipFill>
            <p:spPr>
              <a:xfrm>
                <a:off x="-871" y="0"/>
                <a:ext cx="3921261" cy="3197594"/>
              </a:xfrm>
              <a:prstGeom prst="rect">
                <a:avLst/>
              </a:prstGeom>
            </p:spPr>
          </p:pic>
          <p:pic>
            <p:nvPicPr>
              <p:cNvPr id="16" name="Picture 15" descr="A close up of a giraffe&#10;&#10;Description generated with very high confidence">
                <a:extLst>
                  <a:ext uri="{FF2B5EF4-FFF2-40B4-BE49-F238E27FC236}">
                    <a16:creationId xmlns:a16="http://schemas.microsoft.com/office/drawing/2014/main" id="{336D8BD0-3558-4F56-BBD3-2DE5CFA04402}"/>
                  </a:ext>
                </a:extLst>
              </p:cNvPr>
              <p:cNvPicPr>
                <a:picLocks noChangeAspect="1"/>
              </p:cNvPicPr>
              <p:nvPr/>
            </p:nvPicPr>
            <p:blipFill>
              <a:blip r:embed="rId4"/>
              <a:stretch>
                <a:fillRect/>
              </a:stretch>
            </p:blipFill>
            <p:spPr>
              <a:xfrm>
                <a:off x="-872" y="2919912"/>
                <a:ext cx="3921260" cy="3921260"/>
              </a:xfrm>
              <a:prstGeom prst="rect">
                <a:avLst/>
              </a:prstGeom>
            </p:spPr>
          </p:pic>
        </p:grpSp>
      </p:grpSp>
    </p:spTree>
    <p:extLst>
      <p:ext uri="{BB962C8B-B14F-4D97-AF65-F5344CB8AC3E}">
        <p14:creationId xmlns:p14="http://schemas.microsoft.com/office/powerpoint/2010/main" val="3199654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DCFF-9320-4884-A9C9-ABBAE4729D97}"/>
              </a:ext>
            </a:extLst>
          </p:cNvPr>
          <p:cNvSpPr>
            <a:spLocks noGrp="1"/>
          </p:cNvSpPr>
          <p:nvPr>
            <p:ph type="ctrTitle"/>
          </p:nvPr>
        </p:nvSpPr>
        <p:spPr>
          <a:xfrm>
            <a:off x="0" y="47331"/>
            <a:ext cx="12191999" cy="4472277"/>
          </a:xfrm>
        </p:spPr>
        <p:txBody>
          <a:bodyPr/>
          <a:lstStyle/>
          <a:p>
            <a:pPr algn="ctr"/>
            <a:r>
              <a:rPr lang="en-IE" sz="4800" dirty="0"/>
              <a:t>Thank you!</a:t>
            </a:r>
          </a:p>
        </p:txBody>
      </p:sp>
      <p:sp>
        <p:nvSpPr>
          <p:cNvPr id="4" name="Subtitle 2">
            <a:extLst>
              <a:ext uri="{FF2B5EF4-FFF2-40B4-BE49-F238E27FC236}">
                <a16:creationId xmlns:a16="http://schemas.microsoft.com/office/drawing/2014/main" id="{75D72439-6AA3-485E-AA74-5410D4FA3A40}"/>
              </a:ext>
            </a:extLst>
          </p:cNvPr>
          <p:cNvSpPr txBox="1">
            <a:spLocks/>
          </p:cNvSpPr>
          <p:nvPr/>
        </p:nvSpPr>
        <p:spPr>
          <a:xfrm>
            <a:off x="4230806" y="6152175"/>
            <a:ext cx="1737817" cy="766740"/>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spcBef>
                <a:spcPts val="0"/>
              </a:spcBef>
            </a:pPr>
            <a:r>
              <a:rPr lang="en-IE" dirty="0" err="1">
                <a:hlinkClick r:id="rId2"/>
              </a:rPr>
              <a:t>tundecsapo</a:t>
            </a:r>
            <a:endParaRPr lang="en-IE" dirty="0"/>
          </a:p>
        </p:txBody>
      </p:sp>
      <p:sp>
        <p:nvSpPr>
          <p:cNvPr id="5" name="Subtitle 2">
            <a:extLst>
              <a:ext uri="{FF2B5EF4-FFF2-40B4-BE49-F238E27FC236}">
                <a16:creationId xmlns:a16="http://schemas.microsoft.com/office/drawing/2014/main" id="{8C0F61A6-4227-4870-AE7A-47AFEC542847}"/>
              </a:ext>
            </a:extLst>
          </p:cNvPr>
          <p:cNvSpPr txBox="1">
            <a:spLocks/>
          </p:cNvSpPr>
          <p:nvPr/>
        </p:nvSpPr>
        <p:spPr>
          <a:xfrm>
            <a:off x="6223378" y="6165823"/>
            <a:ext cx="2108579" cy="817497"/>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spcBef>
                <a:spcPts val="0"/>
              </a:spcBef>
            </a:pPr>
            <a:r>
              <a:rPr lang="en-IE" dirty="0">
                <a:hlinkClick r:id="rId3"/>
              </a:rPr>
              <a:t>Tunde </a:t>
            </a:r>
            <a:r>
              <a:rPr lang="en-IE" dirty="0" err="1">
                <a:hlinkClick r:id="rId3"/>
              </a:rPr>
              <a:t>Csapo</a:t>
            </a:r>
            <a:endParaRPr lang="en-IE" dirty="0"/>
          </a:p>
        </p:txBody>
      </p:sp>
      <p:pic>
        <p:nvPicPr>
          <p:cNvPr id="1026" name="Picture 2" descr="Image result for github logo">
            <a:hlinkClick r:id="rId2"/>
            <a:extLst>
              <a:ext uri="{FF2B5EF4-FFF2-40B4-BE49-F238E27FC236}">
                <a16:creationId xmlns:a16="http://schemas.microsoft.com/office/drawing/2014/main" id="{057A1C96-A7B7-49F7-943D-A4585993E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080" y="5899347"/>
            <a:ext cx="798359" cy="7983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inkedin logo">
            <a:hlinkClick r:id="rId3"/>
            <a:extLst>
              <a:ext uri="{FF2B5EF4-FFF2-40B4-BE49-F238E27FC236}">
                <a16:creationId xmlns:a16="http://schemas.microsoft.com/office/drawing/2014/main" id="{989828AD-84E0-4096-AEA2-C860FC65F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978" y="5950267"/>
            <a:ext cx="802031" cy="80203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14A8C7F-8A74-49FB-A77A-7B5CDDD8AA46}"/>
              </a:ext>
            </a:extLst>
          </p:cNvPr>
          <p:cNvGrpSpPr/>
          <p:nvPr/>
        </p:nvGrpSpPr>
        <p:grpSpPr>
          <a:xfrm>
            <a:off x="184778" y="5499206"/>
            <a:ext cx="1582215" cy="1333233"/>
            <a:chOff x="239434" y="2518807"/>
            <a:chExt cx="3547909" cy="2989600"/>
          </a:xfrm>
        </p:grpSpPr>
        <p:pic>
          <p:nvPicPr>
            <p:cNvPr id="10" name="Picture 2" descr="Related image">
              <a:extLst>
                <a:ext uri="{FF2B5EF4-FFF2-40B4-BE49-F238E27FC236}">
                  <a16:creationId xmlns:a16="http://schemas.microsoft.com/office/drawing/2014/main" id="{F91F52AE-E9C7-4F61-9E85-E521D0C58FD1}"/>
                </a:ext>
              </a:extLst>
            </p:cNvPr>
            <p:cNvPicPr>
              <a:picLocks noChangeAspect="1" noChangeArrowheads="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39434" y="2675355"/>
              <a:ext cx="3547909" cy="278423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A68F70A-6BA9-45F2-B28D-F4B0779EECE7}"/>
                </a:ext>
              </a:extLst>
            </p:cNvPr>
            <p:cNvGrpSpPr/>
            <p:nvPr/>
          </p:nvGrpSpPr>
          <p:grpSpPr>
            <a:xfrm>
              <a:off x="913014" y="2987300"/>
              <a:ext cx="2221204" cy="2221204"/>
              <a:chOff x="364637" y="2999469"/>
              <a:chExt cx="3557937" cy="3557937"/>
            </a:xfrm>
            <a:effectLst>
              <a:outerShdw blurRad="381000" dist="63500" dir="5040000" sx="102000" sy="102000" algn="t" rotWithShape="0">
                <a:schemeClr val="bg1">
                  <a:alpha val="68000"/>
                </a:schemeClr>
              </a:outerShdw>
            </a:effectLst>
          </p:grpSpPr>
          <p:sp>
            <p:nvSpPr>
              <p:cNvPr id="14" name="Isosceles Triangle 13">
                <a:extLst>
                  <a:ext uri="{FF2B5EF4-FFF2-40B4-BE49-F238E27FC236}">
                    <a16:creationId xmlns:a16="http://schemas.microsoft.com/office/drawing/2014/main" id="{A77410C7-AABD-4907-A896-45E517C5D096}"/>
                  </a:ext>
                </a:extLst>
              </p:cNvPr>
              <p:cNvSpPr/>
              <p:nvPr/>
            </p:nvSpPr>
            <p:spPr>
              <a:xfrm flipV="1">
                <a:off x="580943" y="4918757"/>
                <a:ext cx="3125323" cy="125174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5" name="Picture 4" descr="Image result for fox icon">
                <a:extLst>
                  <a:ext uri="{FF2B5EF4-FFF2-40B4-BE49-F238E27FC236}">
                    <a16:creationId xmlns:a16="http://schemas.microsoft.com/office/drawing/2014/main" id="{26317CD1-D23C-40B3-8E19-81A089A1BC42}"/>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4637" y="2999469"/>
                <a:ext cx="3557937" cy="355793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Image result for magic wand icon">
              <a:extLst>
                <a:ext uri="{FF2B5EF4-FFF2-40B4-BE49-F238E27FC236}">
                  <a16:creationId xmlns:a16="http://schemas.microsoft.com/office/drawing/2014/main" id="{A914BC54-4126-4083-B893-D86996B2E716}"/>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1121684">
              <a:off x="2262631" y="4319124"/>
              <a:ext cx="1189283" cy="11892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tiara icon">
              <a:extLst>
                <a:ext uri="{FF2B5EF4-FFF2-40B4-BE49-F238E27FC236}">
                  <a16:creationId xmlns:a16="http://schemas.microsoft.com/office/drawing/2014/main" id="{E8B8ED25-CC6D-4BFD-BBF6-668B35080877}"/>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8973" y="2518807"/>
              <a:ext cx="1189283" cy="1189283"/>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Content Placeholder 8" descr="A green stuffed animal on a bed&#10;&#10;Description generated with high confidence">
            <a:extLst>
              <a:ext uri="{FF2B5EF4-FFF2-40B4-BE49-F238E27FC236}">
                <a16:creationId xmlns:a16="http://schemas.microsoft.com/office/drawing/2014/main" id="{FE8013FB-E5E6-432B-8C28-F0B551D62A08}"/>
              </a:ext>
            </a:extLst>
          </p:cNvPr>
          <p:cNvPicPr>
            <a:picLocks noChangeAspect="1"/>
          </p:cNvPicPr>
          <p:nvPr/>
        </p:nvPicPr>
        <p:blipFill>
          <a:blip r:embed="rId10"/>
          <a:stretch>
            <a:fillRect/>
          </a:stretch>
        </p:blipFill>
        <p:spPr>
          <a:xfrm>
            <a:off x="375491" y="299154"/>
            <a:ext cx="4022725" cy="4022725"/>
          </a:xfrm>
          <a:prstGeom prst="rect">
            <a:avLst/>
          </a:prstGeom>
        </p:spPr>
      </p:pic>
    </p:spTree>
    <p:extLst>
      <p:ext uri="{BB962C8B-B14F-4D97-AF65-F5344CB8AC3E}">
        <p14:creationId xmlns:p14="http://schemas.microsoft.com/office/powerpoint/2010/main" val="354072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7AC3-9723-4783-82DA-4F81AE52D735}"/>
              </a:ext>
            </a:extLst>
          </p:cNvPr>
          <p:cNvSpPr>
            <a:spLocks noGrp="1"/>
          </p:cNvSpPr>
          <p:nvPr>
            <p:ph type="title"/>
          </p:nvPr>
        </p:nvSpPr>
        <p:spPr/>
        <p:txBody>
          <a:bodyPr/>
          <a:lstStyle/>
          <a:p>
            <a:r>
              <a:rPr lang="en-IE" dirty="0"/>
              <a:t>&lt; data </a:t>
            </a:r>
            <a:r>
              <a:rPr lang="en-IE" dirty="0" err="1"/>
              <a:t>center</a:t>
            </a:r>
            <a:r>
              <a:rPr lang="en-IE" dirty="0"/>
              <a:t> elements&gt;</a:t>
            </a:r>
          </a:p>
        </p:txBody>
      </p:sp>
      <p:sp>
        <p:nvSpPr>
          <p:cNvPr id="3" name="Content Placeholder 2">
            <a:extLst>
              <a:ext uri="{FF2B5EF4-FFF2-40B4-BE49-F238E27FC236}">
                <a16:creationId xmlns:a16="http://schemas.microsoft.com/office/drawing/2014/main" id="{EE5D680B-00B5-458D-9741-51D978D7791D}"/>
              </a:ext>
            </a:extLst>
          </p:cNvPr>
          <p:cNvSpPr>
            <a:spLocks noGrp="1"/>
          </p:cNvSpPr>
          <p:nvPr>
            <p:ph idx="1"/>
          </p:nvPr>
        </p:nvSpPr>
        <p:spPr>
          <a:xfrm>
            <a:off x="1024128" y="2286000"/>
            <a:ext cx="4090797" cy="4023360"/>
          </a:xfrm>
        </p:spPr>
        <p:txBody>
          <a:bodyPr>
            <a:normAutofit/>
          </a:bodyPr>
          <a:lstStyle/>
          <a:p>
            <a:r>
              <a:rPr lang="en-IE" b="1" dirty="0"/>
              <a:t>IT </a:t>
            </a:r>
            <a:r>
              <a:rPr lang="en-IE" b="1" dirty="0" err="1"/>
              <a:t>equipments</a:t>
            </a:r>
            <a:r>
              <a:rPr lang="en-IE" b="1" dirty="0"/>
              <a:t>:</a:t>
            </a:r>
          </a:p>
          <a:p>
            <a:pPr>
              <a:buFont typeface="Arial" panose="020B0604020202020204" pitchFamily="34" charset="0"/>
              <a:buChar char="•"/>
            </a:pPr>
            <a:r>
              <a:rPr lang="en-IE" dirty="0"/>
              <a:t> servers, </a:t>
            </a:r>
          </a:p>
          <a:p>
            <a:pPr>
              <a:buFont typeface="Arial" panose="020B0604020202020204" pitchFamily="34" charset="0"/>
              <a:buChar char="•"/>
            </a:pPr>
            <a:r>
              <a:rPr lang="en-IE" dirty="0"/>
              <a:t> storage subsystems, </a:t>
            </a:r>
          </a:p>
          <a:p>
            <a:pPr>
              <a:buFont typeface="Arial" panose="020B0604020202020204" pitchFamily="34" charset="0"/>
              <a:buChar char="•"/>
            </a:pPr>
            <a:r>
              <a:rPr lang="en-IE" dirty="0"/>
              <a:t> networking switches, </a:t>
            </a:r>
          </a:p>
          <a:p>
            <a:pPr>
              <a:buFont typeface="Arial" panose="020B0604020202020204" pitchFamily="34" charset="0"/>
              <a:buChar char="•"/>
            </a:pPr>
            <a:r>
              <a:rPr lang="en-IE" dirty="0"/>
              <a:t> routers,</a:t>
            </a:r>
          </a:p>
          <a:p>
            <a:pPr>
              <a:buFont typeface="Arial" panose="020B0604020202020204" pitchFamily="34" charset="0"/>
              <a:buChar char="•"/>
            </a:pPr>
            <a:r>
              <a:rPr lang="en-IE" dirty="0"/>
              <a:t> firewalls,</a:t>
            </a:r>
          </a:p>
          <a:p>
            <a:pPr>
              <a:buFont typeface="Arial" panose="020B0604020202020204" pitchFamily="34" charset="0"/>
              <a:buChar char="•"/>
            </a:pPr>
            <a:r>
              <a:rPr lang="en-IE" dirty="0"/>
              <a:t> cabling,</a:t>
            </a:r>
          </a:p>
          <a:p>
            <a:pPr>
              <a:buFont typeface="Arial" panose="020B0604020202020204" pitchFamily="34" charset="0"/>
              <a:buChar char="•"/>
            </a:pPr>
            <a:r>
              <a:rPr lang="en-IE" dirty="0"/>
              <a:t> physical racks</a:t>
            </a:r>
          </a:p>
        </p:txBody>
      </p:sp>
      <p:sp>
        <p:nvSpPr>
          <p:cNvPr id="4" name="Content Placeholder 2">
            <a:extLst>
              <a:ext uri="{FF2B5EF4-FFF2-40B4-BE49-F238E27FC236}">
                <a16:creationId xmlns:a16="http://schemas.microsoft.com/office/drawing/2014/main" id="{5F02A84C-D7C0-489D-BC54-684AD5E35D46}"/>
              </a:ext>
            </a:extLst>
          </p:cNvPr>
          <p:cNvSpPr txBox="1">
            <a:spLocks/>
          </p:cNvSpPr>
          <p:nvPr/>
        </p:nvSpPr>
        <p:spPr>
          <a:xfrm>
            <a:off x="4521994" y="2350294"/>
            <a:ext cx="6222205" cy="3959066"/>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IE" b="1" dirty="0"/>
              <a:t>Infrastructure</a:t>
            </a:r>
            <a:r>
              <a:rPr lang="en-IE" dirty="0"/>
              <a:t>:</a:t>
            </a:r>
          </a:p>
          <a:p>
            <a:pPr>
              <a:buFont typeface="Arial" panose="020B0604020202020204" pitchFamily="34" charset="0"/>
              <a:buChar char="•"/>
            </a:pPr>
            <a:r>
              <a:rPr lang="en-IE" dirty="0"/>
              <a:t> power distribution, </a:t>
            </a:r>
          </a:p>
          <a:p>
            <a:pPr>
              <a:buFont typeface="Arial" panose="020B0604020202020204" pitchFamily="34" charset="0"/>
              <a:buChar char="•"/>
            </a:pPr>
            <a:r>
              <a:rPr lang="en-IE" dirty="0"/>
              <a:t> supplemental power subsystems, </a:t>
            </a:r>
          </a:p>
          <a:p>
            <a:pPr>
              <a:buFont typeface="Arial" panose="020B0604020202020204" pitchFamily="34" charset="0"/>
              <a:buChar char="•"/>
            </a:pPr>
            <a:r>
              <a:rPr lang="en-IE" dirty="0"/>
              <a:t> electrical switching, </a:t>
            </a:r>
          </a:p>
          <a:p>
            <a:pPr>
              <a:buFont typeface="Arial" panose="020B0604020202020204" pitchFamily="34" charset="0"/>
              <a:buChar char="•"/>
            </a:pPr>
            <a:r>
              <a:rPr lang="en-IE" dirty="0"/>
              <a:t> uninterruptable power supplies,</a:t>
            </a:r>
          </a:p>
          <a:p>
            <a:pPr>
              <a:buFont typeface="Arial" panose="020B0604020202020204" pitchFamily="34" charset="0"/>
              <a:buChar char="•"/>
            </a:pPr>
            <a:r>
              <a:rPr lang="en-IE" dirty="0"/>
              <a:t> backup generators, </a:t>
            </a:r>
          </a:p>
          <a:p>
            <a:pPr>
              <a:buFont typeface="Arial" panose="020B0604020202020204" pitchFamily="34" charset="0"/>
              <a:buChar char="•"/>
            </a:pPr>
            <a:r>
              <a:rPr lang="en-IE" dirty="0"/>
              <a:t> ventilation,</a:t>
            </a:r>
          </a:p>
          <a:p>
            <a:pPr>
              <a:buFont typeface="Arial" panose="020B0604020202020204" pitchFamily="34" charset="0"/>
              <a:buChar char="•"/>
            </a:pPr>
            <a:r>
              <a:rPr lang="en-IE" dirty="0"/>
              <a:t> data </a:t>
            </a:r>
            <a:r>
              <a:rPr lang="en-IE" dirty="0" err="1"/>
              <a:t>center</a:t>
            </a:r>
            <a:r>
              <a:rPr lang="en-IE" dirty="0"/>
              <a:t> cooling systems, </a:t>
            </a:r>
          </a:p>
          <a:p>
            <a:pPr>
              <a:buFont typeface="Arial" panose="020B0604020202020204" pitchFamily="34" charset="0"/>
              <a:buChar char="•"/>
            </a:pPr>
            <a:r>
              <a:rPr lang="en-IE" dirty="0"/>
              <a:t> network carrier (telco) connectivity</a:t>
            </a:r>
            <a:endParaRPr lang="en-IE" sz="2800" dirty="0"/>
          </a:p>
        </p:txBody>
      </p:sp>
    </p:spTree>
    <p:extLst>
      <p:ext uri="{BB962C8B-B14F-4D97-AF65-F5344CB8AC3E}">
        <p14:creationId xmlns:p14="http://schemas.microsoft.com/office/powerpoint/2010/main" val="165657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7AC3-9723-4783-82DA-4F81AE52D735}"/>
              </a:ext>
            </a:extLst>
          </p:cNvPr>
          <p:cNvSpPr>
            <a:spLocks noGrp="1"/>
          </p:cNvSpPr>
          <p:nvPr>
            <p:ph type="title"/>
          </p:nvPr>
        </p:nvSpPr>
        <p:spPr/>
        <p:txBody>
          <a:bodyPr/>
          <a:lstStyle/>
          <a:p>
            <a:r>
              <a:rPr lang="en-IE" dirty="0"/>
              <a:t>&lt; data </a:t>
            </a:r>
            <a:r>
              <a:rPr lang="en-IE" dirty="0" err="1"/>
              <a:t>center</a:t>
            </a:r>
            <a:r>
              <a:rPr lang="en-IE" dirty="0"/>
              <a:t>&gt;</a:t>
            </a:r>
          </a:p>
        </p:txBody>
      </p:sp>
      <p:sp>
        <p:nvSpPr>
          <p:cNvPr id="3" name="Content Placeholder 2">
            <a:extLst>
              <a:ext uri="{FF2B5EF4-FFF2-40B4-BE49-F238E27FC236}">
                <a16:creationId xmlns:a16="http://schemas.microsoft.com/office/drawing/2014/main" id="{EE5D680B-00B5-458D-9741-51D978D7791D}"/>
              </a:ext>
            </a:extLst>
          </p:cNvPr>
          <p:cNvSpPr>
            <a:spLocks noGrp="1"/>
          </p:cNvSpPr>
          <p:nvPr>
            <p:ph idx="1"/>
          </p:nvPr>
        </p:nvSpPr>
        <p:spPr/>
        <p:txBody>
          <a:bodyPr>
            <a:normAutofit fontScale="77500" lnSpcReduction="20000"/>
          </a:bodyPr>
          <a:lstStyle/>
          <a:p>
            <a:r>
              <a:rPr lang="en-IE" b="1" dirty="0"/>
              <a:t>Facility</a:t>
            </a:r>
            <a:r>
              <a:rPr lang="en-IE" dirty="0"/>
              <a:t> – the location and the usable space, that is available for IT equipment. Providing round-the-clock access to information makes data </a:t>
            </a:r>
            <a:r>
              <a:rPr lang="en-IE" dirty="0" err="1"/>
              <a:t>centers</a:t>
            </a:r>
            <a:r>
              <a:rPr lang="en-IE" dirty="0"/>
              <a:t> some of the most energy-consuming facilities in the world. A high emphasis is placed on design to optimize white space and environmental control to keep equipment within manufacturer-specified temperature/humidity range.</a:t>
            </a:r>
          </a:p>
          <a:p>
            <a:r>
              <a:rPr lang="en-IE" b="1" dirty="0"/>
              <a:t>Support infrastructure</a:t>
            </a:r>
            <a:r>
              <a:rPr lang="en-IE" dirty="0"/>
              <a:t> – equipment contributing to securely sustaining the highest level of availability possible. The Uptime Institute defined four tiers data </a:t>
            </a:r>
            <a:r>
              <a:rPr lang="en-IE" dirty="0" err="1"/>
              <a:t>centers</a:t>
            </a:r>
            <a:r>
              <a:rPr lang="en-IE" dirty="0"/>
              <a:t> can fall under, with availability ranging from 99.671% to 99.995%. Some components for supporting infrastructure include:</a:t>
            </a:r>
          </a:p>
          <a:p>
            <a:r>
              <a:rPr lang="en-IE" b="1" dirty="0"/>
              <a:t>Uninterruptible Power Sources (UPS)</a:t>
            </a:r>
            <a:r>
              <a:rPr lang="en-IE" dirty="0"/>
              <a:t> – battery banks, generators and redundant power sources.</a:t>
            </a:r>
          </a:p>
          <a:p>
            <a:r>
              <a:rPr lang="en-IE" b="1" dirty="0"/>
              <a:t>Environmental Control</a:t>
            </a:r>
            <a:r>
              <a:rPr lang="en-IE" dirty="0"/>
              <a:t> – computer room air conditioners (CRAC), heating, ventilation, and air conditioning (HVAC) systems, and exhaust systems.</a:t>
            </a:r>
          </a:p>
          <a:p>
            <a:r>
              <a:rPr lang="en-IE" b="1" dirty="0"/>
              <a:t>Physical Security Systems</a:t>
            </a:r>
            <a:r>
              <a:rPr lang="en-IE" dirty="0"/>
              <a:t> – biometrics and video surveillance systems.</a:t>
            </a:r>
          </a:p>
          <a:p>
            <a:r>
              <a:rPr lang="en-IE" b="1" dirty="0"/>
              <a:t>IT equipment</a:t>
            </a:r>
            <a:r>
              <a:rPr lang="en-IE" dirty="0"/>
              <a:t> – actual equipment for IT operations and storage of the organization’s data. This includes servers, storage hardware, cables and racks, as well as a variety of information security elements, such as firewalls.</a:t>
            </a:r>
          </a:p>
          <a:p>
            <a:r>
              <a:rPr lang="en-IE" b="1" dirty="0"/>
              <a:t>Operations staff</a:t>
            </a:r>
            <a:r>
              <a:rPr lang="en-IE" dirty="0"/>
              <a:t> – to monitor operations and maintain IT and infrastructural equipment around the clock.</a:t>
            </a:r>
          </a:p>
        </p:txBody>
      </p:sp>
    </p:spTree>
    <p:extLst>
      <p:ext uri="{BB962C8B-B14F-4D97-AF65-F5344CB8AC3E}">
        <p14:creationId xmlns:p14="http://schemas.microsoft.com/office/powerpoint/2010/main" val="372116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7AC3-9723-4783-82DA-4F81AE52D735}"/>
              </a:ext>
            </a:extLst>
          </p:cNvPr>
          <p:cNvSpPr>
            <a:spLocks noGrp="1"/>
          </p:cNvSpPr>
          <p:nvPr>
            <p:ph type="title"/>
          </p:nvPr>
        </p:nvSpPr>
        <p:spPr/>
        <p:txBody>
          <a:bodyPr/>
          <a:lstStyle/>
          <a:p>
            <a:r>
              <a:rPr lang="en-IE" dirty="0"/>
              <a:t>&lt; data </a:t>
            </a:r>
            <a:r>
              <a:rPr lang="en-IE" dirty="0" err="1"/>
              <a:t>center</a:t>
            </a:r>
            <a:r>
              <a:rPr lang="en-IE" dirty="0"/>
              <a:t>&gt;</a:t>
            </a:r>
          </a:p>
        </p:txBody>
      </p:sp>
      <p:sp>
        <p:nvSpPr>
          <p:cNvPr id="3" name="Content Placeholder 2">
            <a:extLst>
              <a:ext uri="{FF2B5EF4-FFF2-40B4-BE49-F238E27FC236}">
                <a16:creationId xmlns:a16="http://schemas.microsoft.com/office/drawing/2014/main" id="{EE5D680B-00B5-458D-9741-51D978D7791D}"/>
              </a:ext>
            </a:extLst>
          </p:cNvPr>
          <p:cNvSpPr>
            <a:spLocks noGrp="1"/>
          </p:cNvSpPr>
          <p:nvPr>
            <p:ph idx="1"/>
          </p:nvPr>
        </p:nvSpPr>
        <p:spPr/>
        <p:txBody>
          <a:bodyPr>
            <a:normAutofit fontScale="32500" lnSpcReduction="20000"/>
          </a:bodyPr>
          <a:lstStyle/>
          <a:p>
            <a:r>
              <a:rPr lang="en-IE" b="1" dirty="0"/>
              <a:t>Evolution of </a:t>
            </a:r>
            <a:r>
              <a:rPr lang="en-IE" b="1" dirty="0" err="1"/>
              <a:t>datacenters</a:t>
            </a:r>
            <a:r>
              <a:rPr lang="en-IE" b="1" dirty="0"/>
              <a:t> (due to </a:t>
            </a:r>
            <a:r>
              <a:rPr lang="en-IE" dirty="0"/>
              <a:t>cloud computing and virtualization</a:t>
            </a:r>
            <a:r>
              <a:rPr lang="en-IE" b="1" dirty="0"/>
              <a:t>)</a:t>
            </a:r>
          </a:p>
          <a:p>
            <a:r>
              <a:rPr lang="en-IE" b="1" dirty="0"/>
              <a:t>10 critical elements of an efficient data </a:t>
            </a:r>
            <a:r>
              <a:rPr lang="en-IE" b="1" dirty="0" err="1"/>
              <a:t>center</a:t>
            </a:r>
            <a:endParaRPr lang="en-IE" b="1" dirty="0"/>
          </a:p>
          <a:p>
            <a:r>
              <a:rPr lang="en-IE" b="1" dirty="0"/>
              <a:t>1. Environmental controls (temperature, humidity</a:t>
            </a:r>
            <a:r>
              <a:rPr lang="en-IE" dirty="0"/>
              <a:t> </a:t>
            </a:r>
            <a:r>
              <a:rPr lang="en-IE" dirty="0">
                <a:hlinkClick r:id="rId2"/>
              </a:rPr>
              <a:t>fire suppression</a:t>
            </a:r>
            <a:r>
              <a:rPr lang="en-IE" dirty="0"/>
              <a:t>, </a:t>
            </a:r>
            <a:r>
              <a:rPr lang="en-IE" dirty="0">
                <a:hlinkClick r:id="rId3"/>
              </a:rPr>
              <a:t>air flow</a:t>
            </a:r>
            <a:r>
              <a:rPr lang="en-IE" dirty="0"/>
              <a:t> and </a:t>
            </a:r>
            <a:r>
              <a:rPr lang="en-IE" dirty="0">
                <a:hlinkClick r:id="rId4"/>
              </a:rPr>
              <a:t>power distribution</a:t>
            </a:r>
            <a:r>
              <a:rPr lang="en-IE" b="1" dirty="0"/>
              <a:t>)</a:t>
            </a:r>
          </a:p>
          <a:p>
            <a:r>
              <a:rPr lang="en-IE" dirty="0"/>
              <a:t>seismic and meteorological stability, access to roads and airports,</a:t>
            </a:r>
            <a:endParaRPr lang="en-IE" b="1" dirty="0"/>
          </a:p>
          <a:p>
            <a:r>
              <a:rPr lang="en-IE" b="1" dirty="0"/>
              <a:t>2. Security</a:t>
            </a:r>
          </a:p>
          <a:p>
            <a:br>
              <a:rPr lang="en-IE" dirty="0"/>
            </a:br>
            <a:r>
              <a:rPr lang="en-IE" b="1" dirty="0"/>
              <a:t>3. Accountability</a:t>
            </a:r>
          </a:p>
          <a:p>
            <a:r>
              <a:rPr lang="en-IE" b="1" dirty="0"/>
              <a:t>4. Policies 6. Monitoring</a:t>
            </a:r>
          </a:p>
          <a:p>
            <a:r>
              <a:rPr lang="en-IE" b="1" dirty="0"/>
              <a:t>7. Scalability</a:t>
            </a:r>
          </a:p>
          <a:p>
            <a:r>
              <a:rPr lang="en-IE" b="1" dirty="0"/>
              <a:t>9. Organization</a:t>
            </a:r>
          </a:p>
          <a:p>
            <a:r>
              <a:rPr lang="en-IE" b="1" dirty="0"/>
              <a:t>10. Documentation</a:t>
            </a:r>
          </a:p>
          <a:p>
            <a:endParaRPr lang="en-IE" b="1" dirty="0"/>
          </a:p>
          <a:p>
            <a:endParaRPr lang="en-IE" b="1" dirty="0"/>
          </a:p>
          <a:p>
            <a:endParaRPr lang="en-IE" b="1" dirty="0"/>
          </a:p>
          <a:p>
            <a:endParaRPr lang="en-IE" b="1" dirty="0"/>
          </a:p>
          <a:p>
            <a:br>
              <a:rPr lang="en-IE" dirty="0"/>
            </a:br>
            <a:endParaRPr lang="en-IE" sz="2800" dirty="0"/>
          </a:p>
        </p:txBody>
      </p:sp>
      <p:pic>
        <p:nvPicPr>
          <p:cNvPr id="4098" name="Picture 2" descr="cablemess.jpg">
            <a:extLst>
              <a:ext uri="{FF2B5EF4-FFF2-40B4-BE49-F238E27FC236}">
                <a16:creationId xmlns:a16="http://schemas.microsoft.com/office/drawing/2014/main" id="{0328E007-FD3B-4414-BAB8-4B90432E25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3875" y="2109788"/>
            <a:ext cx="352425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ables.neat.jpg">
            <a:extLst>
              <a:ext uri="{FF2B5EF4-FFF2-40B4-BE49-F238E27FC236}">
                <a16:creationId xmlns:a16="http://schemas.microsoft.com/office/drawing/2014/main" id="{A299F96D-93CE-4570-B04B-4FCE8AB51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25" y="1184957"/>
            <a:ext cx="352425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15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9CDC-2267-41A6-86C7-1B6CCDEB0279}"/>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ECC6EECA-BA1E-496F-A77C-5C71B4080179}"/>
              </a:ext>
            </a:extLst>
          </p:cNvPr>
          <p:cNvSpPr>
            <a:spLocks noGrp="1"/>
          </p:cNvSpPr>
          <p:nvPr>
            <p:ph idx="1"/>
          </p:nvPr>
        </p:nvSpPr>
        <p:spPr/>
        <p:txBody>
          <a:bodyPr>
            <a:normAutofit fontScale="92500" lnSpcReduction="20000"/>
          </a:bodyPr>
          <a:lstStyle/>
          <a:p>
            <a:r>
              <a:rPr lang="en-IE" b="1" dirty="0"/>
              <a:t>Cost of Ownership</a:t>
            </a:r>
          </a:p>
          <a:p>
            <a:r>
              <a:rPr lang="en-IE" dirty="0"/>
              <a:t>initial capital expenditures</a:t>
            </a:r>
          </a:p>
          <a:p>
            <a:r>
              <a:rPr lang="en-IE" dirty="0"/>
              <a:t>ongoing expenses</a:t>
            </a:r>
          </a:p>
          <a:p>
            <a:endParaRPr lang="en-IE" dirty="0"/>
          </a:p>
          <a:p>
            <a:pPr fontAlgn="base"/>
            <a:r>
              <a:rPr lang="en-IE" dirty="0"/>
              <a:t>Hardware</a:t>
            </a:r>
          </a:p>
          <a:p>
            <a:pPr fontAlgn="base"/>
            <a:r>
              <a:rPr lang="en-IE" dirty="0"/>
              <a:t>Networking and bandwidth expenditures</a:t>
            </a:r>
          </a:p>
          <a:p>
            <a:pPr fontAlgn="base"/>
            <a:r>
              <a:rPr lang="en-IE" dirty="0"/>
              <a:t>Cost of power (including redundant systems and their maintenance)</a:t>
            </a:r>
          </a:p>
          <a:p>
            <a:pPr fontAlgn="base"/>
            <a:r>
              <a:rPr lang="en-IE" dirty="0"/>
              <a:t>Cooling costs</a:t>
            </a:r>
          </a:p>
          <a:p>
            <a:pPr fontAlgn="base"/>
            <a:r>
              <a:rPr lang="en-IE" dirty="0"/>
              <a:t>Physical security</a:t>
            </a:r>
          </a:p>
          <a:p>
            <a:pPr fontAlgn="base"/>
            <a:r>
              <a:rPr lang="en-IE" dirty="0"/>
              <a:t>Ongoing maintenance</a:t>
            </a:r>
          </a:p>
          <a:p>
            <a:endParaRPr lang="en-IE" dirty="0"/>
          </a:p>
        </p:txBody>
      </p:sp>
    </p:spTree>
    <p:extLst>
      <p:ext uri="{BB962C8B-B14F-4D97-AF65-F5344CB8AC3E}">
        <p14:creationId xmlns:p14="http://schemas.microsoft.com/office/powerpoint/2010/main" val="490168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E06E-8668-45A3-B210-44DBA880784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50A42A5C-142C-4145-98FE-32D2F0D12F75}"/>
              </a:ext>
            </a:extLst>
          </p:cNvPr>
          <p:cNvSpPr>
            <a:spLocks noGrp="1"/>
          </p:cNvSpPr>
          <p:nvPr>
            <p:ph idx="1"/>
          </p:nvPr>
        </p:nvSpPr>
        <p:spPr/>
        <p:txBody>
          <a:bodyPr/>
          <a:lstStyle/>
          <a:p>
            <a:r>
              <a:rPr lang="en-IE" dirty="0"/>
              <a:t>Other costs:</a:t>
            </a:r>
          </a:p>
          <a:p>
            <a:r>
              <a:rPr lang="en-IE" b="1" dirty="0"/>
              <a:t>Software Investment</a:t>
            </a:r>
          </a:p>
          <a:p>
            <a:pPr fontAlgn="base"/>
            <a:r>
              <a:rPr lang="en-IE" b="1" dirty="0"/>
              <a:t>Resource Management</a:t>
            </a:r>
          </a:p>
          <a:p>
            <a:pPr fontAlgn="base"/>
            <a:br>
              <a:rPr lang="en-IE" dirty="0"/>
            </a:br>
            <a:r>
              <a:rPr lang="en-IE" b="1" dirty="0"/>
              <a:t>Utilization</a:t>
            </a:r>
          </a:p>
          <a:p>
            <a:br>
              <a:rPr lang="en-IE" dirty="0"/>
            </a:br>
            <a:endParaRPr lang="en-IE" dirty="0"/>
          </a:p>
        </p:txBody>
      </p:sp>
    </p:spTree>
    <p:extLst>
      <p:ext uri="{BB962C8B-B14F-4D97-AF65-F5344CB8AC3E}">
        <p14:creationId xmlns:p14="http://schemas.microsoft.com/office/powerpoint/2010/main" val="1358989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E06E-8668-45A3-B210-44DBA880784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50A42A5C-142C-4145-98FE-32D2F0D12F75}"/>
              </a:ext>
            </a:extLst>
          </p:cNvPr>
          <p:cNvSpPr>
            <a:spLocks noGrp="1"/>
          </p:cNvSpPr>
          <p:nvPr>
            <p:ph idx="1"/>
          </p:nvPr>
        </p:nvSpPr>
        <p:spPr/>
        <p:txBody>
          <a:bodyPr>
            <a:normAutofit fontScale="92500" lnSpcReduction="20000"/>
          </a:bodyPr>
          <a:lstStyle/>
          <a:p>
            <a:r>
              <a:rPr lang="en-IE" dirty="0"/>
              <a:t>regulatory compliant</a:t>
            </a:r>
          </a:p>
          <a:p>
            <a:r>
              <a:rPr lang="en-IE" dirty="0"/>
              <a:t>access to additional functionality </a:t>
            </a:r>
          </a:p>
          <a:p>
            <a:pPr fontAlgn="base"/>
            <a:r>
              <a:rPr lang="en-IE" b="1" dirty="0"/>
              <a:t>Reduced Downtime</a:t>
            </a:r>
          </a:p>
          <a:p>
            <a:pPr fontAlgn="base"/>
            <a:br>
              <a:rPr lang="en-IE" dirty="0"/>
            </a:br>
            <a:r>
              <a:rPr lang="en-IE" b="1" dirty="0"/>
              <a:t>Advanced Security</a:t>
            </a:r>
          </a:p>
          <a:p>
            <a:pPr fontAlgn="base"/>
            <a:br>
              <a:rPr lang="en-IE" dirty="0"/>
            </a:br>
            <a:r>
              <a:rPr lang="en-IE" b="1" dirty="0"/>
              <a:t>Disaster Recovery</a:t>
            </a:r>
          </a:p>
          <a:p>
            <a:pPr fontAlgn="base"/>
            <a:br>
              <a:rPr lang="en-IE" dirty="0"/>
            </a:br>
            <a:r>
              <a:rPr lang="en-IE" b="1" dirty="0"/>
              <a:t>'Accident' Proof</a:t>
            </a:r>
          </a:p>
          <a:p>
            <a:br>
              <a:rPr lang="en-IE" dirty="0"/>
            </a:br>
            <a:r>
              <a:rPr lang="en-IE" dirty="0"/>
              <a:t>scalability and mobility for growing your business</a:t>
            </a:r>
            <a:br>
              <a:rPr lang="en-IE" dirty="0"/>
            </a:br>
            <a:endParaRPr lang="en-IE" dirty="0"/>
          </a:p>
        </p:txBody>
      </p:sp>
    </p:spTree>
    <p:extLst>
      <p:ext uri="{BB962C8B-B14F-4D97-AF65-F5344CB8AC3E}">
        <p14:creationId xmlns:p14="http://schemas.microsoft.com/office/powerpoint/2010/main" val="247387494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docProps/app.xml><?xml version="1.0" encoding="utf-8"?>
<Properties xmlns="http://schemas.openxmlformats.org/officeDocument/2006/extended-properties" xmlns:vt="http://schemas.openxmlformats.org/officeDocument/2006/docPropsVTypes">
  <Template>Integral</Template>
  <TotalTime>2214</TotalTime>
  <Words>1081</Words>
  <Application>Microsoft Office PowerPoint</Application>
  <PresentationFormat>Widescreen</PresentationFormat>
  <Paragraphs>205</Paragraphs>
  <Slides>33</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Tw Cen MT</vt:lpstr>
      <vt:lpstr>Tw Cen MT Condensed</vt:lpstr>
      <vt:lpstr>Wingdings</vt:lpstr>
      <vt:lpstr>Wingdings 3</vt:lpstr>
      <vt:lpstr>Integral</vt:lpstr>
      <vt:lpstr>Lightning Talk Cloud &amp;&amp; Data centers &amp;&amp; Irish Tech HUB</vt:lpstr>
      <vt:lpstr>&lt; AGENDA &gt;</vt:lpstr>
      <vt:lpstr>&lt; data center&gt;</vt:lpstr>
      <vt:lpstr>&lt; data center elements&gt;</vt:lpstr>
      <vt:lpstr>&lt; data center&gt;</vt:lpstr>
      <vt:lpstr>&lt; data center&gt;</vt:lpstr>
      <vt:lpstr>PowerPoint Presentation</vt:lpstr>
      <vt:lpstr>PowerPoint Presentation</vt:lpstr>
      <vt:lpstr>PowerPoint Presentation</vt:lpstr>
      <vt:lpstr>PowerPoint Presentation</vt:lpstr>
      <vt:lpstr>PowerPoint Presentation</vt:lpstr>
      <vt:lpstr>&lt; DATA CENTERS &gt;</vt:lpstr>
      <vt:lpstr>&lt; DATA CENTERS &gt;</vt:lpstr>
      <vt:lpstr>PowerPoint Presentation</vt:lpstr>
      <vt:lpstr>PowerPoint Presentation</vt:lpstr>
      <vt:lpstr>PowerPoint Presentation</vt:lpstr>
      <vt:lpstr>&lt; Advantages of Cloud Computing&gt;</vt:lpstr>
      <vt:lpstr>&lt; Advantages of Cloud Computing&gt;</vt:lpstr>
      <vt:lpstr>&lt; Advantages of Cloud Computing&gt;</vt:lpstr>
      <vt:lpstr>&lt; Advantages of Cloud Computing&gt;</vt:lpstr>
      <vt:lpstr>&lt;                   DATA CENTERS &gt;</vt:lpstr>
      <vt:lpstr>&lt; DATA CENTERS in ireland &gt;</vt:lpstr>
      <vt:lpstr>&lt; What is a tech hub?&gt;</vt:lpstr>
      <vt:lpstr>&lt; Ireland data center &amp; TECH HUB&gt;</vt:lpstr>
      <vt:lpstr>PowerPoint Presentation</vt:lpstr>
      <vt:lpstr>PowerPoint Presentation</vt:lpstr>
      <vt:lpstr>&lt; Ireland data center HUB&gt;</vt:lpstr>
      <vt:lpstr>&lt; Ireland data center HUB&gt;</vt:lpstr>
      <vt:lpstr>&lt; Dublin’s Tech Hub&gt;</vt:lpstr>
      <vt:lpstr>&lt; DUBLIN’s tech hub&gt;</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02 - Demo</dc:title>
  <dc:creator>Tünde Csapó</dc:creator>
  <cp:lastModifiedBy>Tünde Csapó</cp:lastModifiedBy>
  <cp:revision>87</cp:revision>
  <dcterms:created xsi:type="dcterms:W3CDTF">2018-05-17T18:02:09Z</dcterms:created>
  <dcterms:modified xsi:type="dcterms:W3CDTF">2018-06-07T04:23:23Z</dcterms:modified>
</cp:coreProperties>
</file>